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7"/>
  </p:notesMasterIdLst>
  <p:sldIdLst>
    <p:sldId id="256" r:id="rId3"/>
    <p:sldId id="257" r:id="rId4"/>
    <p:sldId id="258" r:id="rId5"/>
    <p:sldId id="290" r:id="rId6"/>
    <p:sldId id="291" r:id="rId7"/>
    <p:sldId id="262" r:id="rId8"/>
    <p:sldId id="263" r:id="rId9"/>
    <p:sldId id="292" r:id="rId10"/>
    <p:sldId id="293" r:id="rId11"/>
    <p:sldId id="266" r:id="rId12"/>
    <p:sldId id="267" r:id="rId13"/>
    <p:sldId id="268" r:id="rId14"/>
    <p:sldId id="294" r:id="rId15"/>
    <p:sldId id="296" r:id="rId16"/>
    <p:sldId id="270" r:id="rId17"/>
    <p:sldId id="297" r:id="rId18"/>
    <p:sldId id="298" r:id="rId19"/>
    <p:sldId id="299" r:id="rId20"/>
    <p:sldId id="274" r:id="rId21"/>
    <p:sldId id="300" r:id="rId22"/>
    <p:sldId id="278" r:id="rId23"/>
    <p:sldId id="301" r:id="rId24"/>
    <p:sldId id="302" r:id="rId25"/>
    <p:sldId id="295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7"/>
    <p:restoredTop sz="93659"/>
  </p:normalViewPr>
  <p:slideViewPr>
    <p:cSldViewPr snapToGrid="0" snapToObjects="1">
      <p:cViewPr varScale="1">
        <p:scale>
          <a:sx n="87" d="100"/>
          <a:sy n="87" d="100"/>
        </p:scale>
        <p:origin x="48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9066E-8208-4614-B092-1577406A1D55}" type="doc">
      <dgm:prSet loTypeId="urn:microsoft.com/office/officeart/2005/8/layout/radial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7B7B90A-30AD-467C-82DC-B2C7F4F0EA85}">
      <dgm:prSet phldrT="[文本]"/>
      <dgm:spPr/>
      <dgm:t>
        <a:bodyPr/>
        <a:lstStyle/>
        <a:p>
          <a:r>
            <a:rPr lang="en-US" altLang="zh-CN"/>
            <a:t>Firewall</a:t>
          </a:r>
          <a:endParaRPr lang="zh-CN" altLang="en-US"/>
        </a:p>
      </dgm:t>
    </dgm:pt>
    <dgm:pt modelId="{2D30E0E2-86AD-4688-9259-ABA4C1AA0288}" type="parTrans" cxnId="{8563E91F-DF59-40C7-BA27-F7CD80282D4B}">
      <dgm:prSet/>
      <dgm:spPr/>
      <dgm:t>
        <a:bodyPr/>
        <a:lstStyle/>
        <a:p>
          <a:endParaRPr lang="zh-CN" altLang="en-US"/>
        </a:p>
      </dgm:t>
    </dgm:pt>
    <dgm:pt modelId="{C114CEEE-7634-461E-BFC4-60E0C9E68258}" type="sibTrans" cxnId="{8563E91F-DF59-40C7-BA27-F7CD80282D4B}">
      <dgm:prSet/>
      <dgm:spPr/>
      <dgm:t>
        <a:bodyPr/>
        <a:lstStyle/>
        <a:p>
          <a:endParaRPr lang="zh-CN" altLang="en-US"/>
        </a:p>
      </dgm:t>
    </dgm:pt>
    <dgm:pt modelId="{DEE50957-8731-437D-A67C-C737C6A74F39}">
      <dgm:prSet phldrT="[文本]"/>
      <dgm:spPr/>
      <dgm:t>
        <a:bodyPr/>
        <a:lstStyle/>
        <a:p>
          <a:r>
            <a:rPr lang="en-US" altLang="zh-CN"/>
            <a:t>Attacker</a:t>
          </a:r>
          <a:endParaRPr lang="zh-CN" altLang="en-US"/>
        </a:p>
      </dgm:t>
    </dgm:pt>
    <dgm:pt modelId="{482C8A71-B366-4F31-81A5-307062553826}" type="parTrans" cxnId="{251C5124-A35C-410F-9F58-D91EE0F41EB7}">
      <dgm:prSet/>
      <dgm:spPr/>
      <dgm:t>
        <a:bodyPr/>
        <a:lstStyle/>
        <a:p>
          <a:endParaRPr lang="zh-CN" altLang="en-US"/>
        </a:p>
      </dgm:t>
    </dgm:pt>
    <dgm:pt modelId="{57710C95-67CC-4BDB-9FCE-6AE9C9BB2B26}" type="sibTrans" cxnId="{251C5124-A35C-410F-9F58-D91EE0F41EB7}">
      <dgm:prSet/>
      <dgm:spPr/>
      <dgm:t>
        <a:bodyPr/>
        <a:lstStyle/>
        <a:p>
          <a:endParaRPr lang="zh-CN" altLang="en-US"/>
        </a:p>
      </dgm:t>
    </dgm:pt>
    <dgm:pt modelId="{2F14B935-CA91-4C94-94DD-05C4AC0AD714}">
      <dgm:prSet phldrT="[文本]"/>
      <dgm:spPr/>
      <dgm:t>
        <a:bodyPr/>
        <a:lstStyle/>
        <a:p>
          <a:r>
            <a:rPr lang="en-US" altLang="zh-CN"/>
            <a:t>Attacker</a:t>
          </a:r>
          <a:endParaRPr lang="zh-CN" altLang="en-US"/>
        </a:p>
      </dgm:t>
    </dgm:pt>
    <dgm:pt modelId="{B42A05D3-1484-4C73-A40C-4877993229A0}" type="parTrans" cxnId="{AEF53A63-FDB4-4612-80C1-96825B8A36A9}">
      <dgm:prSet/>
      <dgm:spPr/>
      <dgm:t>
        <a:bodyPr/>
        <a:lstStyle/>
        <a:p>
          <a:endParaRPr lang="zh-CN" altLang="en-US"/>
        </a:p>
      </dgm:t>
    </dgm:pt>
    <dgm:pt modelId="{B08D0310-A66E-468B-B985-A86BED2BF951}" type="sibTrans" cxnId="{AEF53A63-FDB4-4612-80C1-96825B8A36A9}">
      <dgm:prSet/>
      <dgm:spPr/>
      <dgm:t>
        <a:bodyPr/>
        <a:lstStyle/>
        <a:p>
          <a:endParaRPr lang="zh-CN" altLang="en-US"/>
        </a:p>
      </dgm:t>
    </dgm:pt>
    <dgm:pt modelId="{53C995C7-193F-4F94-952E-FD3460A2BD90}" type="pres">
      <dgm:prSet presAssocID="{B2A9066E-8208-4614-B092-1577406A1D5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3C7C68-FC95-48A3-9323-B95D6A2CE682}" type="pres">
      <dgm:prSet presAssocID="{87B7B90A-30AD-467C-82DC-B2C7F4F0EA85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E6816C14-E5B0-45D5-8E96-BBC8251F96F6}" type="pres">
      <dgm:prSet presAssocID="{482C8A71-B366-4F31-81A5-307062553826}" presName="parTrans" presStyleLbl="bgSibTrans2D1" presStyleIdx="0" presStyleCnt="2" custScaleX="101626" custScaleY="65827" custLinFactNeighborX="3085" custLinFactNeighborY="2991"/>
      <dgm:spPr/>
      <dgm:t>
        <a:bodyPr/>
        <a:lstStyle/>
        <a:p>
          <a:endParaRPr lang="zh-CN" altLang="en-US"/>
        </a:p>
      </dgm:t>
    </dgm:pt>
    <dgm:pt modelId="{CBC6BF8B-43C8-44CA-9006-76B7861F298D}" type="pres">
      <dgm:prSet presAssocID="{DEE50957-8731-437D-A67C-C737C6A74F39}" presName="node" presStyleLbl="node1" presStyleIdx="0" presStyleCnt="2" custRadScaleRad="133396" custRadScaleInc="75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B43310-C559-4B45-A204-E555B46BDDAE}" type="pres">
      <dgm:prSet presAssocID="{B42A05D3-1484-4C73-A40C-4877993229A0}" presName="parTrans" presStyleLbl="bgSibTrans2D1" presStyleIdx="1" presStyleCnt="2" custFlipVert="0" custScaleX="99265" custScaleY="58284"/>
      <dgm:spPr/>
      <dgm:t>
        <a:bodyPr/>
        <a:lstStyle/>
        <a:p>
          <a:endParaRPr lang="zh-CN" altLang="en-US"/>
        </a:p>
      </dgm:t>
    </dgm:pt>
    <dgm:pt modelId="{00BD81C5-604E-4830-ACB3-E55D53313F95}" type="pres">
      <dgm:prSet presAssocID="{2F14B935-CA91-4C94-94DD-05C4AC0AD714}" presName="node" presStyleLbl="node1" presStyleIdx="1" presStyleCnt="2" custRadScaleRad="130909" custRadScaleInc="-239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448FCF-0180-4F0A-BFD4-55B946858090}" type="presOf" srcId="{2F14B935-CA91-4C94-94DD-05C4AC0AD714}" destId="{00BD81C5-604E-4830-ACB3-E55D53313F95}" srcOrd="0" destOrd="0" presId="urn:microsoft.com/office/officeart/2005/8/layout/radial4"/>
    <dgm:cxn modelId="{9C149098-B492-4C45-944C-818C7A5F5291}" type="presOf" srcId="{DEE50957-8731-437D-A67C-C737C6A74F39}" destId="{CBC6BF8B-43C8-44CA-9006-76B7861F298D}" srcOrd="0" destOrd="0" presId="urn:microsoft.com/office/officeart/2005/8/layout/radial4"/>
    <dgm:cxn modelId="{3ED0FE7B-05D4-421B-BC4B-10B1196A973C}" type="presOf" srcId="{482C8A71-B366-4F31-81A5-307062553826}" destId="{E6816C14-E5B0-45D5-8E96-BBC8251F96F6}" srcOrd="0" destOrd="0" presId="urn:microsoft.com/office/officeart/2005/8/layout/radial4"/>
    <dgm:cxn modelId="{AEF53A63-FDB4-4612-80C1-96825B8A36A9}" srcId="{87B7B90A-30AD-467C-82DC-B2C7F4F0EA85}" destId="{2F14B935-CA91-4C94-94DD-05C4AC0AD714}" srcOrd="1" destOrd="0" parTransId="{B42A05D3-1484-4C73-A40C-4877993229A0}" sibTransId="{B08D0310-A66E-468B-B985-A86BED2BF951}"/>
    <dgm:cxn modelId="{B7FF77D3-A082-4768-BE0B-3673E7848DC5}" type="presOf" srcId="{B2A9066E-8208-4614-B092-1577406A1D55}" destId="{53C995C7-193F-4F94-952E-FD3460A2BD90}" srcOrd="0" destOrd="0" presId="urn:microsoft.com/office/officeart/2005/8/layout/radial4"/>
    <dgm:cxn modelId="{D849E0DE-A81C-4DBB-91C5-A3DBAB331EE8}" type="presOf" srcId="{B42A05D3-1484-4C73-A40C-4877993229A0}" destId="{26B43310-C559-4B45-A204-E555B46BDDAE}" srcOrd="0" destOrd="0" presId="urn:microsoft.com/office/officeart/2005/8/layout/radial4"/>
    <dgm:cxn modelId="{313589EA-7C4B-4D49-AE13-1BE41C51CBEF}" type="presOf" srcId="{87B7B90A-30AD-467C-82DC-B2C7F4F0EA85}" destId="{403C7C68-FC95-48A3-9323-B95D6A2CE682}" srcOrd="0" destOrd="0" presId="urn:microsoft.com/office/officeart/2005/8/layout/radial4"/>
    <dgm:cxn modelId="{251C5124-A35C-410F-9F58-D91EE0F41EB7}" srcId="{87B7B90A-30AD-467C-82DC-B2C7F4F0EA85}" destId="{DEE50957-8731-437D-A67C-C737C6A74F39}" srcOrd="0" destOrd="0" parTransId="{482C8A71-B366-4F31-81A5-307062553826}" sibTransId="{57710C95-67CC-4BDB-9FCE-6AE9C9BB2B26}"/>
    <dgm:cxn modelId="{8563E91F-DF59-40C7-BA27-F7CD80282D4B}" srcId="{B2A9066E-8208-4614-B092-1577406A1D55}" destId="{87B7B90A-30AD-467C-82DC-B2C7F4F0EA85}" srcOrd="0" destOrd="0" parTransId="{2D30E0E2-86AD-4688-9259-ABA4C1AA0288}" sibTransId="{C114CEEE-7634-461E-BFC4-60E0C9E68258}"/>
    <dgm:cxn modelId="{24AB038F-5551-439A-BBD1-E9DE8F9AF795}" type="presParOf" srcId="{53C995C7-193F-4F94-952E-FD3460A2BD90}" destId="{403C7C68-FC95-48A3-9323-B95D6A2CE682}" srcOrd="0" destOrd="0" presId="urn:microsoft.com/office/officeart/2005/8/layout/radial4"/>
    <dgm:cxn modelId="{4D018434-4192-4D55-B7D5-9844A82638E6}" type="presParOf" srcId="{53C995C7-193F-4F94-952E-FD3460A2BD90}" destId="{E6816C14-E5B0-45D5-8E96-BBC8251F96F6}" srcOrd="1" destOrd="0" presId="urn:microsoft.com/office/officeart/2005/8/layout/radial4"/>
    <dgm:cxn modelId="{394C771C-3C2E-4C85-852C-2FA0ABEB2AB5}" type="presParOf" srcId="{53C995C7-193F-4F94-952E-FD3460A2BD90}" destId="{CBC6BF8B-43C8-44CA-9006-76B7861F298D}" srcOrd="2" destOrd="0" presId="urn:microsoft.com/office/officeart/2005/8/layout/radial4"/>
    <dgm:cxn modelId="{2F039BEA-8981-45D3-8523-57FA91BBAA33}" type="presParOf" srcId="{53C995C7-193F-4F94-952E-FD3460A2BD90}" destId="{26B43310-C559-4B45-A204-E555B46BDDAE}" srcOrd="3" destOrd="0" presId="urn:microsoft.com/office/officeart/2005/8/layout/radial4"/>
    <dgm:cxn modelId="{363E7626-1EFE-4ADB-AEEF-154094D82A66}" type="presParOf" srcId="{53C995C7-193F-4F94-952E-FD3460A2BD90}" destId="{00BD81C5-604E-4830-ACB3-E55D53313F95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C7C68-FC95-48A3-9323-B95D6A2CE682}">
      <dsp:nvSpPr>
        <dsp:cNvPr id="0" name=""/>
        <dsp:cNvSpPr/>
      </dsp:nvSpPr>
      <dsp:spPr>
        <a:xfrm>
          <a:off x="1329645" y="2002259"/>
          <a:ext cx="1226431" cy="12264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/>
            <a:t>Firewall</a:t>
          </a:r>
          <a:endParaRPr lang="zh-CN" altLang="en-US" sz="1800" kern="1200"/>
        </a:p>
      </dsp:txBody>
      <dsp:txXfrm>
        <a:off x="1509252" y="2181866"/>
        <a:ext cx="867217" cy="867217"/>
      </dsp:txXfrm>
    </dsp:sp>
    <dsp:sp modelId="{E6816C14-E5B0-45D5-8E96-BBC8251F96F6}">
      <dsp:nvSpPr>
        <dsp:cNvPr id="0" name=""/>
        <dsp:cNvSpPr/>
      </dsp:nvSpPr>
      <dsp:spPr>
        <a:xfrm rot="13635383">
          <a:off x="401257" y="1521671"/>
          <a:ext cx="1335879" cy="23008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C6BF8B-43C8-44CA-9006-76B7861F298D}">
      <dsp:nvSpPr>
        <dsp:cNvPr id="0" name=""/>
        <dsp:cNvSpPr/>
      </dsp:nvSpPr>
      <dsp:spPr>
        <a:xfrm>
          <a:off x="0" y="677531"/>
          <a:ext cx="1165109" cy="9320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/>
            <a:t>Attacker</a:t>
          </a:r>
          <a:endParaRPr lang="zh-CN" altLang="en-US" sz="1900" kern="1200"/>
        </a:p>
      </dsp:txBody>
      <dsp:txXfrm>
        <a:off x="27300" y="704831"/>
        <a:ext cx="1110509" cy="877487"/>
      </dsp:txXfrm>
    </dsp:sp>
    <dsp:sp modelId="{26B43310-C559-4B45-A204-E555B46BDDAE}">
      <dsp:nvSpPr>
        <dsp:cNvPr id="0" name=""/>
        <dsp:cNvSpPr/>
      </dsp:nvSpPr>
      <dsp:spPr>
        <a:xfrm rot="18206430">
          <a:off x="2003472" y="1317438"/>
          <a:ext cx="1458670" cy="20372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BD81C5-604E-4830-ACB3-E55D53313F95}">
      <dsp:nvSpPr>
        <dsp:cNvPr id="0" name=""/>
        <dsp:cNvSpPr/>
      </dsp:nvSpPr>
      <dsp:spPr>
        <a:xfrm>
          <a:off x="2555144" y="340148"/>
          <a:ext cx="1165109" cy="9320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/>
            <a:t>Attacker</a:t>
          </a:r>
          <a:endParaRPr lang="zh-CN" altLang="en-US" sz="1900" kern="1200"/>
        </a:p>
      </dsp:txBody>
      <dsp:txXfrm>
        <a:off x="2582444" y="367448"/>
        <a:ext cx="1110509" cy="877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2018/6/19 Tuesday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64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任意形状 300"/>
          <p:cNvSpPr/>
          <p:nvPr userDrawn="1"/>
        </p:nvSpPr>
        <p:spPr>
          <a:xfrm>
            <a:off x="0" y="4443983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6" name="任意形状 295"/>
          <p:cNvSpPr/>
          <p:nvPr userDrawn="1"/>
        </p:nvSpPr>
        <p:spPr>
          <a:xfrm>
            <a:off x="1" y="5278690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4" name="任意形状 293"/>
          <p:cNvSpPr/>
          <p:nvPr userDrawn="1"/>
        </p:nvSpPr>
        <p:spPr>
          <a:xfrm>
            <a:off x="5743205" y="5477571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3" name="任意形状 292"/>
          <p:cNvSpPr/>
          <p:nvPr userDrawn="1"/>
        </p:nvSpPr>
        <p:spPr>
          <a:xfrm>
            <a:off x="9702245" y="5734152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2" name="任意形状 291"/>
          <p:cNvSpPr/>
          <p:nvPr userDrawn="1"/>
        </p:nvSpPr>
        <p:spPr>
          <a:xfrm>
            <a:off x="11612362" y="5920949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3" name="任意形状 262"/>
          <p:cNvSpPr/>
          <p:nvPr userDrawn="1"/>
        </p:nvSpPr>
        <p:spPr>
          <a:xfrm>
            <a:off x="0" y="4949130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1" name="文本占位符 310"/>
          <p:cNvSpPr>
            <a:spLocks noGrp="1"/>
          </p:cNvSpPr>
          <p:nvPr userDrawn="1">
            <p:ph type="body" sz="quarter" idx="10"/>
          </p:nvPr>
        </p:nvSpPr>
        <p:spPr>
          <a:xfrm>
            <a:off x="2301095" y="1315618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19" name="任意形状 318"/>
          <p:cNvSpPr/>
          <p:nvPr userDrawn="1"/>
        </p:nvSpPr>
        <p:spPr>
          <a:xfrm>
            <a:off x="0" y="5523655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0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2460978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21" name="矩形 320"/>
          <p:cNvSpPr/>
          <p:nvPr userDrawn="1"/>
        </p:nvSpPr>
        <p:spPr>
          <a:xfrm>
            <a:off x="-1" y="0"/>
            <a:ext cx="12192000" cy="14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2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2301095" y="3538763"/>
            <a:ext cx="7589808" cy="524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4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1002647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1990199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4631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5672183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8293462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9281014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2849735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3837287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6531719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7519271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59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3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0" y="384047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 userDrawn="1"/>
        </p:nvSpPr>
        <p:spPr>
          <a:xfrm>
            <a:off x="1" y="1218754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 userDrawn="1"/>
        </p:nvSpPr>
        <p:spPr>
          <a:xfrm>
            <a:off x="5743205" y="1417635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任意形状 4"/>
          <p:cNvSpPr/>
          <p:nvPr userDrawn="1"/>
        </p:nvSpPr>
        <p:spPr>
          <a:xfrm>
            <a:off x="9702245" y="1674216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>
            <a:off x="11612362" y="1861013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>
            <a:off x="0" y="889194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>
            <a:off x="0" y="1463719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2798064"/>
            <a:ext cx="12192000" cy="4059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0" hasCustomPrompt="1"/>
          </p:nvPr>
        </p:nvSpPr>
        <p:spPr>
          <a:xfrm>
            <a:off x="2301095" y="3341240"/>
            <a:ext cx="7589808" cy="12672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4608469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 userDrawn="1"/>
        </p:nvGrpSpPr>
        <p:grpSpPr>
          <a:xfrm>
            <a:off x="1" y="5413248"/>
            <a:ext cx="12191999" cy="1444752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377662" y="2433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9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akingOffPKU/DDo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DDoS in Lab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/>
              <a:t>北京大学 计算机网络实习 项目报告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301095" y="3318954"/>
            <a:ext cx="7589808" cy="138070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2000"/>
              <a:t>Presented by TakingOff-PKU</a:t>
            </a:r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2301095" y="3844885"/>
            <a:ext cx="7589808" cy="1380709"/>
          </a:xfrm>
          <a:prstGeom prst="rect">
            <a:avLst/>
          </a:prstGeom>
        </p:spPr>
        <p:txBody>
          <a:bodyPr numCol="2"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zh-CN" altLang="en-US" sz="1800"/>
              <a:t>张一舟	</a:t>
            </a:r>
            <a:r>
              <a:rPr kumimoji="1" lang="en-US" altLang="zh-CN" sz="1800"/>
              <a:t>1500012933</a:t>
            </a:r>
          </a:p>
          <a:p>
            <a:pPr>
              <a:lnSpc>
                <a:spcPct val="100000"/>
              </a:lnSpc>
            </a:pPr>
            <a:r>
              <a:rPr kumimoji="1" lang="zh-CN" altLang="en-US" sz="1800"/>
              <a:t>马嬴超	</a:t>
            </a:r>
            <a:r>
              <a:rPr kumimoji="1" lang="en-US" altLang="zh-CN" sz="1800"/>
              <a:t>1400015999</a:t>
            </a:r>
          </a:p>
          <a:p>
            <a:pPr>
              <a:lnSpc>
                <a:spcPct val="100000"/>
              </a:lnSpc>
            </a:pPr>
            <a:r>
              <a:rPr kumimoji="1" lang="zh-CN" altLang="en-US" sz="1800"/>
              <a:t>张元玮	</a:t>
            </a:r>
            <a:r>
              <a:rPr kumimoji="1" lang="en-US" altLang="zh-CN" sz="1800"/>
              <a:t>1400013399</a:t>
            </a:r>
          </a:p>
          <a:p>
            <a:pPr>
              <a:lnSpc>
                <a:spcPct val="100000"/>
              </a:lnSpc>
            </a:pPr>
            <a:endParaRPr kumimoji="1" lang="en-US" altLang="zh-CN" sz="1800"/>
          </a:p>
          <a:p>
            <a:pPr>
              <a:lnSpc>
                <a:spcPct val="100000"/>
              </a:lnSpc>
            </a:pPr>
            <a:r>
              <a:rPr kumimoji="1" lang="zh-CN" altLang="en-US" sz="1800"/>
              <a:t>张煌昭	</a:t>
            </a:r>
            <a:r>
              <a:rPr kumimoji="1" lang="en-US" altLang="zh-CN" sz="1800"/>
              <a:t>1400017707</a:t>
            </a:r>
          </a:p>
          <a:p>
            <a:pPr>
              <a:lnSpc>
                <a:spcPct val="100000"/>
              </a:lnSpc>
            </a:pPr>
            <a:r>
              <a:rPr kumimoji="1" lang="zh-CN" altLang="en-US" sz="1800"/>
              <a:t>刘德欣	</a:t>
            </a:r>
            <a:r>
              <a:rPr kumimoji="1" lang="en-US" altLang="zh-CN" sz="1800"/>
              <a:t>1500017704</a:t>
            </a:r>
          </a:p>
          <a:p>
            <a:pPr>
              <a:lnSpc>
                <a:spcPct val="100000"/>
              </a:lnSpc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/>
              <a:t>DDoS </a:t>
            </a:r>
            <a:r>
              <a:rPr kumimoji="1" lang="zh-CN" altLang="en-US"/>
              <a:t>攻击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4155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sz="2200"/>
              <a:t>DDoS </a:t>
            </a:r>
            <a:r>
              <a:rPr kumimoji="1" lang="zh-CN" altLang="en-US" sz="2200"/>
              <a:t>攻击</a:t>
            </a:r>
            <a:endParaRPr kumimoji="1"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10643616" y="0"/>
            <a:ext cx="420624" cy="4626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斜纹 4"/>
          <p:cNvSpPr/>
          <p:nvPr/>
        </p:nvSpPr>
        <p:spPr>
          <a:xfrm rot="18900000" flipV="1">
            <a:off x="9764556" y="4088517"/>
            <a:ext cx="1076694" cy="1076694"/>
          </a:xfrm>
          <a:prstGeom prst="diagStripe">
            <a:avLst>
              <a:gd name="adj" fmla="val 5121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4906107" y="3982915"/>
            <a:ext cx="4514559" cy="1938993"/>
            <a:chOff x="5011938" y="4024216"/>
            <a:chExt cx="4514559" cy="1938993"/>
          </a:xfrm>
        </p:grpSpPr>
        <p:sp>
          <p:nvSpPr>
            <p:cNvPr id="22" name="文本框 8"/>
            <p:cNvSpPr txBox="1"/>
            <p:nvPr/>
          </p:nvSpPr>
          <p:spPr>
            <a:xfrm>
              <a:off x="5011938" y="4790580"/>
              <a:ext cx="3279285" cy="117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和服务器建立大量 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Keep Alive 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的连接，通过发送无意义参数保持连接尽可能长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163990" y="4298137"/>
              <a:ext cx="1127233" cy="412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en-US" altLang="zh-CN" b="1" ker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Slowloris</a:t>
              </a:r>
              <a:endPara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306291" y="4024216"/>
              <a:ext cx="1220206" cy="13738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en-US" altLang="zh-CN" sz="7200" b="1" ker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en-US" altLang="zh-CN" sz="7200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9541563" y="0"/>
            <a:ext cx="420625" cy="32662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斜纹 25"/>
          <p:cNvSpPr/>
          <p:nvPr/>
        </p:nvSpPr>
        <p:spPr>
          <a:xfrm rot="18900000" flipV="1">
            <a:off x="7827721" y="2382152"/>
            <a:ext cx="1768251" cy="1768251"/>
          </a:xfrm>
          <a:prstGeom prst="diagStripe">
            <a:avLst>
              <a:gd name="adj" fmla="val 6877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2979268" y="2415697"/>
            <a:ext cx="4148349" cy="1938993"/>
            <a:chOff x="5378148" y="4024216"/>
            <a:chExt cx="4148349" cy="1938993"/>
          </a:xfrm>
        </p:grpSpPr>
        <p:sp>
          <p:nvSpPr>
            <p:cNvPr id="41" name="文本框 8"/>
            <p:cNvSpPr txBox="1"/>
            <p:nvPr/>
          </p:nvSpPr>
          <p:spPr>
            <a:xfrm>
              <a:off x="5378148" y="4790580"/>
              <a:ext cx="2913075" cy="117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向服务器发送海量的对不存在的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文件的 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HTTP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请求，侵占服务器资源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947774" y="4298137"/>
              <a:ext cx="1343449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en-US" altLang="zh-CN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HTTP Flood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8306291" y="4024216"/>
              <a:ext cx="1220206" cy="13738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en-US" altLang="zh-CN" sz="7200" b="1" ker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en-US" altLang="zh-CN" sz="7200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439912" y="-1"/>
            <a:ext cx="420224" cy="16365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0" name="斜纹 49"/>
          <p:cNvSpPr/>
          <p:nvPr/>
        </p:nvSpPr>
        <p:spPr>
          <a:xfrm rot="18900000" flipV="1">
            <a:off x="5744547" y="327622"/>
            <a:ext cx="2581371" cy="2581371"/>
          </a:xfrm>
          <a:prstGeom prst="diagStripe">
            <a:avLst>
              <a:gd name="adj" fmla="val 7728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51" name="组 50"/>
          <p:cNvGrpSpPr/>
          <p:nvPr/>
        </p:nvGrpSpPr>
        <p:grpSpPr>
          <a:xfrm>
            <a:off x="809461" y="915811"/>
            <a:ext cx="4278938" cy="1578894"/>
            <a:chOff x="5247559" y="4024216"/>
            <a:chExt cx="4278938" cy="1578894"/>
          </a:xfrm>
        </p:grpSpPr>
        <p:sp>
          <p:nvSpPr>
            <p:cNvPr id="52" name="文本框 8"/>
            <p:cNvSpPr txBox="1"/>
            <p:nvPr/>
          </p:nvSpPr>
          <p:spPr>
            <a:xfrm>
              <a:off x="5247559" y="4790580"/>
              <a:ext cx="304366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伪造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地址和端口发送 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SYN 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包，侵占服务器资源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994073" y="4298137"/>
              <a:ext cx="1297150" cy="412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en-US" altLang="zh-CN" b="1" ker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SYN Flood</a:t>
              </a:r>
              <a:endPara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306291" y="4024216"/>
              <a:ext cx="1220206" cy="13738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en-US" altLang="zh-CN" sz="7200" b="1" ker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en-US" altLang="zh-CN" sz="7200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9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grpSp>
        <p:nvGrpSpPr>
          <p:cNvPr id="39" name="组 38"/>
          <p:cNvGrpSpPr/>
          <p:nvPr/>
        </p:nvGrpSpPr>
        <p:grpSpPr>
          <a:xfrm>
            <a:off x="6677682" y="3571544"/>
            <a:ext cx="3291841" cy="1425006"/>
            <a:chOff x="1463039" y="1298448"/>
            <a:chExt cx="3291841" cy="1425006"/>
          </a:xfrm>
        </p:grpSpPr>
        <p:sp>
          <p:nvSpPr>
            <p:cNvPr id="44" name="文本框 8"/>
            <p:cNvSpPr txBox="1"/>
            <p:nvPr/>
          </p:nvSpPr>
          <p:spPr>
            <a:xfrm>
              <a:off x="1463039" y="1790891"/>
              <a:ext cx="3291841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</a:t>
              </a:r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修改。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463040" y="1298448"/>
              <a:ext cx="1813317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点击此处添加题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83170" y="1070903"/>
            <a:ext cx="2186817" cy="488467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200" b="1" kern="0">
                <a:solidFill>
                  <a:schemeClr val="bg1"/>
                </a:solidFill>
              </a:rPr>
              <a:t>SYN Flood </a:t>
            </a:r>
            <a:r>
              <a:rPr lang="zh-CN" altLang="en-US" sz="2200" b="1" kern="0">
                <a:solidFill>
                  <a:schemeClr val="bg1"/>
                </a:solidFill>
              </a:rPr>
              <a:t>实现</a:t>
            </a:r>
            <a:endParaRPr lang="en-US" altLang="zh-CN" sz="2200" b="1" kern="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3169" y="1925220"/>
            <a:ext cx="5567901" cy="4562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采用多线程方法，每个攻击线程都构造并发送一次伪造的 </a:t>
            </a:r>
            <a:r>
              <a:rPr lang="en-US" altLang="zh-CN"/>
              <a:t>SYN</a:t>
            </a:r>
            <a:r>
              <a:rPr lang="zh-CN" altLang="en-US"/>
              <a:t>， 发送完成后死亡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SYN </a:t>
            </a:r>
            <a:r>
              <a:rPr lang="zh-CN" altLang="en-US"/>
              <a:t>的 </a:t>
            </a:r>
            <a:r>
              <a:rPr lang="en-US" altLang="zh-CN"/>
              <a:t>IP </a:t>
            </a:r>
            <a:r>
              <a:rPr lang="zh-CN" altLang="en-US"/>
              <a:t>层的 </a:t>
            </a:r>
            <a:r>
              <a:rPr lang="en-US" altLang="zh-CN"/>
              <a:t>IP </a:t>
            </a:r>
            <a:r>
              <a:rPr lang="zh-CN" altLang="en-US"/>
              <a:t>地址和 </a:t>
            </a:r>
            <a:r>
              <a:rPr lang="en-US" altLang="zh-CN"/>
              <a:t>TCP </a:t>
            </a:r>
            <a:r>
              <a:rPr lang="zh-CN" altLang="en-US"/>
              <a:t>层的端口利用 </a:t>
            </a:r>
            <a:r>
              <a:rPr lang="en-US" altLang="zh-CN"/>
              <a:t>spacy  </a:t>
            </a:r>
            <a:r>
              <a:rPr lang="zh-CN" altLang="en-US"/>
              <a:t>包进行随机伪造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发送伪造 </a:t>
            </a:r>
            <a:r>
              <a:rPr lang="en-US" altLang="zh-CN"/>
              <a:t>SYN </a:t>
            </a:r>
            <a:r>
              <a:rPr lang="zh-CN" altLang="en-US"/>
              <a:t>后，等待一小段时间</a:t>
            </a:r>
            <a:r>
              <a:rPr lang="en-US" altLang="zh-CN"/>
              <a:t>(</a:t>
            </a:r>
            <a:r>
              <a:rPr lang="zh-CN" altLang="en-US"/>
              <a:t>零点几秒或几秒</a:t>
            </a:r>
            <a:r>
              <a:rPr lang="en-US" altLang="zh-CN"/>
              <a:t>)</a:t>
            </a:r>
            <a:r>
              <a:rPr lang="zh-CN" altLang="en-US"/>
              <a:t>后用同样的伪造 </a:t>
            </a:r>
            <a:r>
              <a:rPr lang="en-US" altLang="zh-CN"/>
              <a:t>IP </a:t>
            </a:r>
            <a:r>
              <a:rPr lang="zh-CN" altLang="en-US"/>
              <a:t>发送伪造的 </a:t>
            </a:r>
            <a:r>
              <a:rPr lang="en-US" altLang="zh-CN"/>
              <a:t>ACK</a:t>
            </a:r>
            <a:r>
              <a:rPr lang="zh-CN" altLang="en-US"/>
              <a:t>，使得服务器给该伪造的 </a:t>
            </a:r>
            <a:r>
              <a:rPr lang="en-US" altLang="zh-CN"/>
              <a:t>TCP </a:t>
            </a:r>
            <a:r>
              <a:rPr lang="zh-CN" altLang="en-US"/>
              <a:t>连接分配的资源得以保持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利用伪造 </a:t>
            </a:r>
            <a:r>
              <a:rPr lang="en-US" altLang="zh-CN"/>
              <a:t>IP </a:t>
            </a:r>
            <a:r>
              <a:rPr lang="zh-CN" altLang="en-US"/>
              <a:t>和攻击端本机 </a:t>
            </a:r>
            <a:r>
              <a:rPr lang="en-US" altLang="zh-CN"/>
              <a:t>IP </a:t>
            </a:r>
            <a:r>
              <a:rPr lang="zh-CN" altLang="en-US"/>
              <a:t>混合，高频使用伪造 </a:t>
            </a:r>
            <a:r>
              <a:rPr lang="en-US" altLang="zh-CN"/>
              <a:t>IP </a:t>
            </a:r>
            <a:r>
              <a:rPr lang="zh-CN" altLang="en-US"/>
              <a:t>用于进行攻击，低频使用本机 </a:t>
            </a:r>
            <a:r>
              <a:rPr lang="en-US" altLang="zh-CN"/>
              <a:t>IP </a:t>
            </a:r>
            <a:r>
              <a:rPr lang="zh-CN" altLang="en-US"/>
              <a:t>用于探测服务器状态，并根据探测到的服务器连接状态，调整等待时间 </a:t>
            </a:r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</p:spPr>
        <p:txBody>
          <a:bodyPr/>
          <a:lstStyle/>
          <a:p>
            <a:r>
              <a:rPr kumimoji="1" lang="en-US" altLang="zh-CN" sz="2200"/>
              <a:t>DDoS </a:t>
            </a:r>
            <a:r>
              <a:rPr kumimoji="1" lang="zh-CN" altLang="en-US" sz="2200"/>
              <a:t>攻击</a:t>
            </a:r>
            <a:endParaRPr kumimoji="1" lang="zh-CN" altLang="en-US" sz="2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71" y="199086"/>
            <a:ext cx="5947794" cy="623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7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grpSp>
        <p:nvGrpSpPr>
          <p:cNvPr id="39" name="组 38"/>
          <p:cNvGrpSpPr/>
          <p:nvPr/>
        </p:nvGrpSpPr>
        <p:grpSpPr>
          <a:xfrm>
            <a:off x="6677682" y="3571544"/>
            <a:ext cx="3291841" cy="1425006"/>
            <a:chOff x="1463039" y="1298448"/>
            <a:chExt cx="3291841" cy="1425006"/>
          </a:xfrm>
        </p:grpSpPr>
        <p:sp>
          <p:nvSpPr>
            <p:cNvPr id="44" name="文本框 8"/>
            <p:cNvSpPr txBox="1"/>
            <p:nvPr/>
          </p:nvSpPr>
          <p:spPr>
            <a:xfrm>
              <a:off x="1463039" y="1790891"/>
              <a:ext cx="3291841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</a:t>
              </a:r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修改。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463040" y="1298448"/>
              <a:ext cx="1813317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点击此处添加题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83170" y="1070903"/>
            <a:ext cx="2244525" cy="488467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200" b="1" kern="0">
                <a:solidFill>
                  <a:schemeClr val="bg1"/>
                </a:solidFill>
              </a:rPr>
              <a:t>HTTP Flood </a:t>
            </a:r>
            <a:r>
              <a:rPr lang="zh-CN" altLang="en-US" sz="2200" b="1" kern="0">
                <a:solidFill>
                  <a:schemeClr val="bg1"/>
                </a:solidFill>
              </a:rPr>
              <a:t>实现</a:t>
            </a:r>
            <a:endParaRPr lang="en-US" altLang="zh-CN" sz="2200" b="1" kern="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3169" y="1925220"/>
            <a:ext cx="5567901" cy="413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采用多线程方法，每个攻击线程都构造并发送一次伪造的 </a:t>
            </a:r>
            <a:r>
              <a:rPr lang="en-US" altLang="zh-CN"/>
              <a:t>HTTP GET </a:t>
            </a:r>
            <a:r>
              <a:rPr lang="zh-CN" altLang="en-US"/>
              <a:t>请求， 发送完成后死亡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每个线程随机选择 </a:t>
            </a:r>
            <a:r>
              <a:rPr lang="en-US" altLang="zh-CN"/>
              <a:t>User-Agent</a:t>
            </a:r>
            <a:r>
              <a:rPr lang="zh-CN" altLang="en-US"/>
              <a:t> 和 </a:t>
            </a:r>
            <a:r>
              <a:rPr lang="en-US" altLang="zh-CN"/>
              <a:t>GET</a:t>
            </a:r>
            <a:r>
              <a:rPr lang="zh-CN" altLang="en-US"/>
              <a:t>请求的内容，分散以降低被侦测的可能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建立文件池用于模仿用户行为， 该文件池为该服务器下有效的文件名目录，初始包含 </a:t>
            </a:r>
            <a:r>
              <a:rPr lang="en-US" altLang="zh-CN"/>
              <a:t>index.html</a:t>
            </a:r>
            <a:r>
              <a:rPr lang="zh-CN" altLang="en-US"/>
              <a:t>，</a:t>
            </a:r>
            <a:r>
              <a:rPr lang="en-US" altLang="zh-CN"/>
              <a:t>index.php</a:t>
            </a:r>
            <a:r>
              <a:rPr lang="zh-CN" altLang="en-US"/>
              <a:t>，</a:t>
            </a:r>
            <a:r>
              <a:rPr lang="en-US" altLang="zh-CN"/>
              <a:t>index.htm </a:t>
            </a:r>
            <a:r>
              <a:rPr lang="zh-CN" altLang="en-US"/>
              <a:t>等常见的首页文件名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在生成 </a:t>
            </a:r>
            <a:r>
              <a:rPr lang="en-US" altLang="zh-CN"/>
              <a:t>GET </a:t>
            </a:r>
            <a:r>
              <a:rPr lang="zh-CN" altLang="en-US"/>
              <a:t>请求时，以大概率从文件池取出某 一文件，小概率随机生成文件名，若随机生成的文件可以得到服务器 </a:t>
            </a:r>
            <a:r>
              <a:rPr lang="en-US" altLang="zh-CN"/>
              <a:t>200 OK </a:t>
            </a:r>
            <a:r>
              <a:rPr lang="zh-CN" altLang="en-US"/>
              <a:t>响应，则将其加入文件池中</a:t>
            </a:r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</p:spPr>
        <p:txBody>
          <a:bodyPr/>
          <a:lstStyle/>
          <a:p>
            <a:r>
              <a:rPr kumimoji="1" lang="en-US" altLang="zh-CN" sz="2200"/>
              <a:t>DDoS </a:t>
            </a:r>
            <a:r>
              <a:rPr kumimoji="1" lang="zh-CN" altLang="en-US" sz="2200"/>
              <a:t>攻击</a:t>
            </a:r>
            <a:endParaRPr kumimoji="1" lang="zh-CN" altLang="en-US" sz="2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05" y="172709"/>
            <a:ext cx="5686926" cy="623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grpSp>
        <p:nvGrpSpPr>
          <p:cNvPr id="39" name="组 38"/>
          <p:cNvGrpSpPr/>
          <p:nvPr/>
        </p:nvGrpSpPr>
        <p:grpSpPr>
          <a:xfrm>
            <a:off x="6677682" y="3571544"/>
            <a:ext cx="3291841" cy="1425006"/>
            <a:chOff x="1463039" y="1298448"/>
            <a:chExt cx="3291841" cy="1425006"/>
          </a:xfrm>
        </p:grpSpPr>
        <p:sp>
          <p:nvSpPr>
            <p:cNvPr id="44" name="文本框 8"/>
            <p:cNvSpPr txBox="1"/>
            <p:nvPr/>
          </p:nvSpPr>
          <p:spPr>
            <a:xfrm>
              <a:off x="1463039" y="1790891"/>
              <a:ext cx="3291841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</a:t>
              </a:r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修改。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463040" y="1298448"/>
              <a:ext cx="1813317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点击此处添加题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83170" y="1070903"/>
            <a:ext cx="1978427" cy="532453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200" b="1" kern="0">
                <a:solidFill>
                  <a:schemeClr val="bg1"/>
                </a:solidFill>
              </a:rPr>
              <a:t>Slowloris </a:t>
            </a:r>
            <a:r>
              <a:rPr lang="zh-CN" altLang="en-US" sz="2200" b="1" kern="0">
                <a:solidFill>
                  <a:schemeClr val="bg1"/>
                </a:solidFill>
              </a:rPr>
              <a:t>实现</a:t>
            </a:r>
            <a:endParaRPr lang="en-US" altLang="zh-CN" sz="2200" b="1" kern="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3169" y="1925220"/>
            <a:ext cx="5567901" cy="267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采用多线程的方法</a:t>
            </a:r>
            <a:r>
              <a:rPr lang="en-US" altLang="zh-CN"/>
              <a:t>,</a:t>
            </a:r>
            <a:r>
              <a:rPr lang="zh-CN" altLang="en-US"/>
              <a:t>每个攻击线程通过发送 </a:t>
            </a:r>
            <a:r>
              <a:rPr lang="en-US" altLang="zh-CN"/>
              <a:t>GET </a:t>
            </a:r>
            <a:r>
              <a:rPr lang="zh-CN" altLang="en-US"/>
              <a:t>请求以开始一个 </a:t>
            </a:r>
            <a:r>
              <a:rPr lang="en-US" altLang="zh-CN"/>
              <a:t>HTTP </a:t>
            </a:r>
            <a:r>
              <a:rPr lang="zh-CN" altLang="en-US"/>
              <a:t>链接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HTTP </a:t>
            </a:r>
            <a:r>
              <a:rPr lang="zh-CN" altLang="en-US"/>
              <a:t>协议声明为 </a:t>
            </a:r>
            <a:r>
              <a:rPr lang="en-US" altLang="zh-CN"/>
              <a:t>1.1</a:t>
            </a:r>
            <a:r>
              <a:rPr lang="zh-CN" altLang="en-US"/>
              <a:t>，默认开启 </a:t>
            </a:r>
            <a:r>
              <a:rPr lang="en-US" altLang="zh-CN"/>
              <a:t>Keep-Alive (HTTP 1.1 </a:t>
            </a:r>
            <a:r>
              <a:rPr lang="zh-CN" altLang="en-US"/>
              <a:t>中默认开启 </a:t>
            </a:r>
            <a:r>
              <a:rPr lang="en-US" altLang="zh-CN"/>
              <a:t>Keep-Alive </a:t>
            </a:r>
            <a:r>
              <a:rPr lang="zh-CN" altLang="en-US"/>
              <a:t>选项</a:t>
            </a:r>
            <a:r>
              <a:rPr lang="en-US" altLang="zh-CN"/>
              <a:t>)</a:t>
            </a:r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接下来的时间里，线程每隔一段时间发送一个关键值，但始终不使用 </a:t>
            </a:r>
            <a:r>
              <a:rPr lang="en-US" altLang="zh-CN"/>
              <a:t>\r\n (</a:t>
            </a:r>
            <a:r>
              <a:rPr lang="zh-CN" altLang="en-US"/>
              <a:t>结束标志</a:t>
            </a:r>
            <a:r>
              <a:rPr lang="en-US" altLang="zh-CN"/>
              <a:t>)</a:t>
            </a:r>
            <a:r>
              <a:rPr lang="zh-CN" altLang="en-US"/>
              <a:t>结束发送，直到连接超时被中断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</p:spPr>
        <p:txBody>
          <a:bodyPr/>
          <a:lstStyle/>
          <a:p>
            <a:r>
              <a:rPr kumimoji="1" lang="en-US" altLang="zh-CN" sz="2200"/>
              <a:t>DDoS </a:t>
            </a:r>
            <a:r>
              <a:rPr kumimoji="1" lang="zh-CN" altLang="en-US" sz="2200"/>
              <a:t>攻击</a:t>
            </a:r>
            <a:endParaRPr kumimoji="1" lang="zh-CN" altLang="en-US" sz="2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05" y="582824"/>
            <a:ext cx="5686926" cy="54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9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/>
              <a:t>DDoS </a:t>
            </a:r>
            <a:r>
              <a:rPr kumimoji="1" lang="zh-CN" altLang="en-US"/>
              <a:t>防御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420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04</a:t>
            </a:r>
            <a:endParaRPr kumimoji="1" lang="zh-CN" altLang="en-US" dirty="0"/>
          </a:p>
        </p:txBody>
      </p:sp>
      <p:grpSp>
        <p:nvGrpSpPr>
          <p:cNvPr id="39" name="组 38"/>
          <p:cNvGrpSpPr/>
          <p:nvPr/>
        </p:nvGrpSpPr>
        <p:grpSpPr>
          <a:xfrm>
            <a:off x="6677682" y="3571544"/>
            <a:ext cx="3291841" cy="1425006"/>
            <a:chOff x="1463039" y="1298448"/>
            <a:chExt cx="3291841" cy="1425006"/>
          </a:xfrm>
        </p:grpSpPr>
        <p:sp>
          <p:nvSpPr>
            <p:cNvPr id="44" name="文本框 8"/>
            <p:cNvSpPr txBox="1"/>
            <p:nvPr/>
          </p:nvSpPr>
          <p:spPr>
            <a:xfrm>
              <a:off x="1463039" y="1790891"/>
              <a:ext cx="3291841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</a:t>
              </a:r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修改。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463040" y="1298448"/>
              <a:ext cx="1813317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点击此处添加题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8731239" y="829677"/>
            <a:ext cx="2186817" cy="532453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200" b="1" kern="0">
                <a:solidFill>
                  <a:schemeClr val="bg1"/>
                </a:solidFill>
              </a:rPr>
              <a:t>SYN Flood </a:t>
            </a:r>
            <a:r>
              <a:rPr lang="zh-CN" altLang="en-US" sz="2200" b="1" kern="0">
                <a:solidFill>
                  <a:schemeClr val="bg1"/>
                </a:solidFill>
              </a:rPr>
              <a:t>防御</a:t>
            </a:r>
            <a:endParaRPr lang="en-US" altLang="zh-CN" sz="2200" b="1" kern="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7289" y="1769897"/>
            <a:ext cx="5567901" cy="3672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防火墙在 </a:t>
            </a:r>
            <a:r>
              <a:rPr lang="en-US" altLang="zh-CN"/>
              <a:t>SYNFlood </a:t>
            </a:r>
            <a:r>
              <a:rPr lang="zh-CN" altLang="en-US"/>
              <a:t>防御的过程中相当于带过滤的代理服务器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将服务端口置于防火墙监听端口，之后防火墙另一端口连接服务器的监听端口。若监听端口给收到 </a:t>
            </a:r>
            <a:r>
              <a:rPr lang="en-US" altLang="zh-CN"/>
              <a:t>SYN</a:t>
            </a:r>
            <a:r>
              <a:rPr lang="zh-CN" altLang="en-US"/>
              <a:t>，则立即返回 </a:t>
            </a:r>
            <a:r>
              <a:rPr lang="en-US" altLang="zh-CN"/>
              <a:t>SYN+ACK</a:t>
            </a:r>
            <a:r>
              <a:rPr lang="zh-CN" altLang="en-US"/>
              <a:t>；当监听到已发送过 </a:t>
            </a:r>
            <a:r>
              <a:rPr lang="en-US" altLang="zh-CN"/>
              <a:t>SYN </a:t>
            </a:r>
            <a:r>
              <a:rPr lang="zh-CN" altLang="en-US"/>
              <a:t>的 </a:t>
            </a:r>
            <a:r>
              <a:rPr lang="en-US" altLang="zh-CN"/>
              <a:t>IP </a:t>
            </a:r>
            <a:r>
              <a:rPr lang="zh-CN" altLang="en-US"/>
              <a:t>地址再次发来的 </a:t>
            </a:r>
            <a:r>
              <a:rPr lang="en-US" altLang="zh-CN"/>
              <a:t>ACK </a:t>
            </a:r>
            <a:r>
              <a:rPr lang="zh-CN" altLang="en-US"/>
              <a:t>包后，防火墙作为代理同用户端和服务器端建立连接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中转双方的网络通信转发网络包需要修改目的 </a:t>
            </a:r>
            <a:r>
              <a:rPr lang="en-US" altLang="zh-CN"/>
              <a:t>IP</a:t>
            </a:r>
            <a:r>
              <a:rPr lang="zh-CN" altLang="en-US"/>
              <a:t>、目的端口、源 </a:t>
            </a:r>
            <a:r>
              <a:rPr lang="en-US" altLang="zh-CN"/>
              <a:t>IP </a:t>
            </a:r>
            <a:r>
              <a:rPr lang="zh-CN" altLang="en-US"/>
              <a:t>和源端口等信息，校验和应该同时更改，否则网络包会因校验和不通过而被丢弃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</p:spPr>
        <p:txBody>
          <a:bodyPr/>
          <a:lstStyle/>
          <a:p>
            <a:r>
              <a:rPr kumimoji="1" lang="en-US" altLang="zh-CN" sz="2200"/>
              <a:t>DDoS </a:t>
            </a:r>
            <a:r>
              <a:rPr kumimoji="1" lang="zh-CN" altLang="en-US" sz="2200"/>
              <a:t>防御</a:t>
            </a:r>
            <a:endParaRPr kumimoji="1" lang="zh-CN" altLang="en-US" sz="22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17937027"/>
              </p:ext>
            </p:extLst>
          </p:nvPr>
        </p:nvGraphicFramePr>
        <p:xfrm>
          <a:off x="957043" y="568427"/>
          <a:ext cx="3885723" cy="4428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下箭头 12"/>
          <p:cNvSpPr/>
          <p:nvPr/>
        </p:nvSpPr>
        <p:spPr>
          <a:xfrm rot="19721432" flipV="1">
            <a:off x="1795819" y="2116062"/>
            <a:ext cx="256665" cy="997585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下箭头 16"/>
          <p:cNvSpPr/>
          <p:nvPr/>
        </p:nvSpPr>
        <p:spPr>
          <a:xfrm rot="7976159" flipV="1">
            <a:off x="2373523" y="1652654"/>
            <a:ext cx="242616" cy="946943"/>
          </a:xfrm>
          <a:prstGeom prst="downArrow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 rot="3003050" flipH="1" flipV="1">
            <a:off x="3808027" y="1806140"/>
            <a:ext cx="273588" cy="1198680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下箭头 18"/>
          <p:cNvSpPr/>
          <p:nvPr/>
        </p:nvSpPr>
        <p:spPr>
          <a:xfrm rot="11551923" flipV="1">
            <a:off x="3064080" y="1533136"/>
            <a:ext cx="245709" cy="989451"/>
          </a:xfrm>
          <a:prstGeom prst="downArrow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383661" y="4661282"/>
            <a:ext cx="3032485" cy="6506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/>
              <a:t>Server</a:t>
            </a:r>
            <a:endParaRPr kumimoji="1" lang="zh-CN" altLang="en-US"/>
          </a:p>
        </p:txBody>
      </p:sp>
      <p:sp>
        <p:nvSpPr>
          <p:cNvPr id="15" name="下箭头 14"/>
          <p:cNvSpPr/>
          <p:nvPr/>
        </p:nvSpPr>
        <p:spPr>
          <a:xfrm rot="20265315">
            <a:off x="3267068" y="3802690"/>
            <a:ext cx="260906" cy="784484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下箭头 22"/>
          <p:cNvSpPr/>
          <p:nvPr/>
        </p:nvSpPr>
        <p:spPr>
          <a:xfrm rot="1602762" flipH="1">
            <a:off x="2261664" y="3782088"/>
            <a:ext cx="208885" cy="821760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6" name="下箭头 15"/>
          <p:cNvSpPr/>
          <p:nvPr/>
        </p:nvSpPr>
        <p:spPr>
          <a:xfrm rot="10800000">
            <a:off x="2747700" y="3870428"/>
            <a:ext cx="273099" cy="718932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04</a:t>
            </a:r>
            <a:endParaRPr kumimoji="1" lang="zh-CN" altLang="en-US" dirty="0"/>
          </a:p>
        </p:txBody>
      </p:sp>
      <p:grpSp>
        <p:nvGrpSpPr>
          <p:cNvPr id="39" name="组 38"/>
          <p:cNvGrpSpPr/>
          <p:nvPr/>
        </p:nvGrpSpPr>
        <p:grpSpPr>
          <a:xfrm>
            <a:off x="6677682" y="3571544"/>
            <a:ext cx="3291841" cy="1425006"/>
            <a:chOff x="1463039" y="1298448"/>
            <a:chExt cx="3291841" cy="1425006"/>
          </a:xfrm>
        </p:grpSpPr>
        <p:sp>
          <p:nvSpPr>
            <p:cNvPr id="44" name="文本框 8"/>
            <p:cNvSpPr txBox="1"/>
            <p:nvPr/>
          </p:nvSpPr>
          <p:spPr>
            <a:xfrm>
              <a:off x="1463039" y="1790891"/>
              <a:ext cx="3291841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</a:t>
              </a:r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修改。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463040" y="1298448"/>
              <a:ext cx="1813317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点击此处添加题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8731239" y="829677"/>
            <a:ext cx="2244525" cy="532453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200" b="1" kern="0">
                <a:solidFill>
                  <a:schemeClr val="bg1"/>
                </a:solidFill>
              </a:rPr>
              <a:t>HTTP Flood </a:t>
            </a:r>
            <a:r>
              <a:rPr lang="zh-CN" altLang="en-US" sz="2200" b="1" kern="0">
                <a:solidFill>
                  <a:schemeClr val="bg1"/>
                </a:solidFill>
              </a:rPr>
              <a:t>防御</a:t>
            </a:r>
            <a:endParaRPr lang="en-US" altLang="zh-CN" sz="2200" b="1" kern="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7289" y="1769897"/>
            <a:ext cx="5567901" cy="4465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判断 </a:t>
            </a:r>
            <a:r>
              <a:rPr lang="en-US" altLang="zh-CN"/>
              <a:t>HTTP Header </a:t>
            </a:r>
            <a:r>
              <a:rPr lang="zh-CN" altLang="en-US"/>
              <a:t>中的特定字段，主要进行鉴别的字段有 </a:t>
            </a:r>
            <a:r>
              <a:rPr lang="en-US" altLang="zh-CN"/>
              <a:t>User-Agent</a:t>
            </a:r>
            <a:r>
              <a:rPr lang="zh-CN" altLang="en-US"/>
              <a:t>、</a:t>
            </a:r>
            <a:r>
              <a:rPr lang="en-US" altLang="zh-CN"/>
              <a:t>referer </a:t>
            </a:r>
            <a:r>
              <a:rPr lang="zh-CN" altLang="en-US"/>
              <a:t>和 </a:t>
            </a:r>
            <a:r>
              <a:rPr lang="en-US" altLang="zh-CN"/>
              <a:t>cookie</a:t>
            </a:r>
            <a:r>
              <a:rPr lang="zh-CN" altLang="en-US"/>
              <a:t>，发现异常及将该请求的主机加入黑名单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在网页中镶嵌 </a:t>
            </a:r>
            <a:r>
              <a:rPr lang="en-US" altLang="zh-CN"/>
              <a:t>js </a:t>
            </a:r>
            <a:r>
              <a:rPr lang="zh-CN" altLang="en-US"/>
              <a:t>代码检测是否是正常请求，例如下面这段代码将访问 </a:t>
            </a:r>
            <a:r>
              <a:rPr lang="en-US" altLang="zh-CN"/>
              <a:t>host </a:t>
            </a:r>
            <a:r>
              <a:rPr lang="zh-CN" altLang="en-US"/>
              <a:t>的 </a:t>
            </a:r>
            <a:r>
              <a:rPr lang="en-US" altLang="zh-CN"/>
              <a:t>cookie </a:t>
            </a:r>
            <a:r>
              <a:rPr lang="zh-CN" altLang="en-US"/>
              <a:t>内容，如果没能得到 </a:t>
            </a:r>
            <a:r>
              <a:rPr lang="en-US" altLang="zh-CN"/>
              <a:t>host </a:t>
            </a:r>
            <a:r>
              <a:rPr lang="zh-CN" altLang="en-US"/>
              <a:t>后续的回应（返回 </a:t>
            </a:r>
            <a:r>
              <a:rPr lang="en-US" altLang="zh-CN"/>
              <a:t>document.cookie </a:t>
            </a:r>
            <a:r>
              <a:rPr lang="zh-CN" altLang="en-US"/>
              <a:t>为空），则认为这一 </a:t>
            </a:r>
            <a:r>
              <a:rPr lang="en-US" altLang="zh-CN"/>
              <a:t>HTTP </a:t>
            </a:r>
            <a:r>
              <a:rPr lang="zh-CN" altLang="en-US"/>
              <a:t>请求是来自浏览器之外的异常请求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统计请求返回情况，设置非正常文件请求的频次阈值（即出现</a:t>
            </a:r>
            <a:r>
              <a:rPr lang="en-US" altLang="zh-CN"/>
              <a:t>404 </a:t>
            </a:r>
            <a:r>
              <a:rPr lang="zh-CN" altLang="en-US"/>
              <a:t>响应）；若超过阈值，则将主机置于黑名单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</p:spPr>
        <p:txBody>
          <a:bodyPr/>
          <a:lstStyle/>
          <a:p>
            <a:r>
              <a:rPr kumimoji="1" lang="en-US" altLang="zh-CN" sz="2200"/>
              <a:t>DDoS </a:t>
            </a:r>
            <a:r>
              <a:rPr kumimoji="1" lang="zh-CN" altLang="en-US" sz="2200"/>
              <a:t>防御</a:t>
            </a:r>
            <a:endParaRPr kumimoji="1" lang="zh-CN" altLang="en-US" sz="2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229107"/>
            <a:ext cx="3593213" cy="19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04</a:t>
            </a:r>
            <a:endParaRPr kumimoji="1" lang="zh-CN" altLang="en-US" dirty="0"/>
          </a:p>
        </p:txBody>
      </p:sp>
      <p:grpSp>
        <p:nvGrpSpPr>
          <p:cNvPr id="39" name="组 38"/>
          <p:cNvGrpSpPr/>
          <p:nvPr/>
        </p:nvGrpSpPr>
        <p:grpSpPr>
          <a:xfrm>
            <a:off x="6677682" y="3571544"/>
            <a:ext cx="3291841" cy="1425006"/>
            <a:chOff x="1463039" y="1298448"/>
            <a:chExt cx="3291841" cy="1425006"/>
          </a:xfrm>
        </p:grpSpPr>
        <p:sp>
          <p:nvSpPr>
            <p:cNvPr id="44" name="文本框 8"/>
            <p:cNvSpPr txBox="1"/>
            <p:nvPr/>
          </p:nvSpPr>
          <p:spPr>
            <a:xfrm>
              <a:off x="1463039" y="1790891"/>
              <a:ext cx="3291841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</a:t>
              </a:r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修改。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463040" y="1298448"/>
              <a:ext cx="1813317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点击此处添加题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8731239" y="829677"/>
            <a:ext cx="1978427" cy="532453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200" b="1" kern="0">
                <a:solidFill>
                  <a:schemeClr val="bg1"/>
                </a:solidFill>
              </a:rPr>
              <a:t>Slowloris </a:t>
            </a:r>
            <a:r>
              <a:rPr lang="zh-CN" altLang="en-US" sz="2200" b="1" kern="0">
                <a:solidFill>
                  <a:schemeClr val="bg1"/>
                </a:solidFill>
              </a:rPr>
              <a:t>防御</a:t>
            </a:r>
            <a:endParaRPr lang="en-US" altLang="zh-CN" sz="2200" b="1" kern="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7289" y="1769897"/>
            <a:ext cx="5567901" cy="3340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在 </a:t>
            </a:r>
            <a:r>
              <a:rPr lang="en-US" altLang="zh-CN"/>
              <a:t>Slowloris </a:t>
            </a:r>
            <a:r>
              <a:rPr lang="zh-CN" altLang="en-US"/>
              <a:t>中，</a:t>
            </a:r>
            <a:r>
              <a:rPr lang="en-US" altLang="zh-CN"/>
              <a:t>HTTP </a:t>
            </a:r>
            <a:r>
              <a:rPr lang="zh-CN" altLang="en-US"/>
              <a:t>请求会分为很多个分组发送，这一过程会占用大量时间，因此在接受完成 </a:t>
            </a:r>
            <a:r>
              <a:rPr lang="en-US" altLang="zh-CN"/>
              <a:t>HTTP</a:t>
            </a:r>
            <a:r>
              <a:rPr lang="zh-CN" altLang="en-US"/>
              <a:t>后再对请求内容进行分析是无法被接受的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对 </a:t>
            </a:r>
            <a:r>
              <a:rPr lang="en-US" altLang="zh-CN"/>
              <a:t>Slowloris </a:t>
            </a:r>
            <a:r>
              <a:rPr lang="zh-CN" altLang="en-US"/>
              <a:t>防御主要在服务器设置上进行，通过设置最大连接时间、最小分组长度参数限制长时间连接</a:t>
            </a:r>
            <a:endParaRPr lang="en-US" altLang="zh-CN"/>
          </a:p>
          <a:p>
            <a:pPr marL="2857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在防火墙中，连续接收分组内容长度小于 </a:t>
            </a:r>
            <a:r>
              <a:rPr lang="en-US" altLang="zh-CN"/>
              <a:t>50 bytes </a:t>
            </a:r>
            <a:r>
              <a:rPr lang="zh-CN" altLang="en-US"/>
              <a:t>的分组数超过 </a:t>
            </a:r>
            <a:r>
              <a:rPr lang="en-US" altLang="zh-CN"/>
              <a:t>10</a:t>
            </a:r>
            <a:r>
              <a:rPr lang="zh-CN" altLang="en-US"/>
              <a:t>个时终结连接，并且加入黑名单中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</p:spPr>
        <p:txBody>
          <a:bodyPr/>
          <a:lstStyle/>
          <a:p>
            <a:r>
              <a:rPr kumimoji="1" lang="en-US" altLang="zh-CN" sz="2200"/>
              <a:t>DDoS </a:t>
            </a:r>
            <a:r>
              <a:rPr kumimoji="1" lang="zh-CN" altLang="en-US" sz="2200"/>
              <a:t>防御</a:t>
            </a:r>
            <a:endParaRPr kumimoji="1" lang="zh-CN" altLang="en-US" sz="2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235376"/>
            <a:ext cx="3593213" cy="19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/>
              <a:t>BotNet </a:t>
            </a:r>
            <a:r>
              <a:rPr kumimoji="1" lang="zh-CN" altLang="en-US"/>
              <a:t>实现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30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sz="2400"/>
              <a:t>DDoS </a:t>
            </a:r>
            <a:r>
              <a:rPr kumimoji="1" lang="zh-CN" altLang="en-US" sz="2400"/>
              <a:t>防御</a:t>
            </a:r>
            <a:endParaRPr kumimoji="1" lang="zh-CN" altLang="en-US" sz="24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972229" cy="337086"/>
          </a:xfrm>
        </p:spPr>
        <p:txBody>
          <a:bodyPr/>
          <a:lstStyle/>
          <a:p>
            <a:r>
              <a:rPr kumimoji="1" lang="en-US" altLang="zh-CN" sz="2400"/>
              <a:t>BotNet </a:t>
            </a:r>
            <a:r>
              <a:rPr kumimoji="1" lang="zh-CN" altLang="en-US" sz="2400"/>
              <a:t>实现</a:t>
            </a:r>
            <a:endParaRPr kumimoji="1" lang="zh-CN" altLang="en-US" sz="24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sz="2400"/>
              <a:t>现场演示</a:t>
            </a:r>
            <a:endParaRPr kumimoji="1" lang="zh-CN" altLang="en-US" sz="24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400"/>
              <a:t>分工协作</a:t>
            </a:r>
            <a:endParaRPr kumimoji="1" lang="zh-CN" altLang="en-US" sz="240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2130490" cy="337086"/>
          </a:xfrm>
        </p:spPr>
        <p:txBody>
          <a:bodyPr/>
          <a:lstStyle/>
          <a:p>
            <a:r>
              <a:rPr kumimoji="1" lang="zh-CN" altLang="en-US" sz="2400"/>
              <a:t>实验平台搭建</a:t>
            </a:r>
            <a:endParaRPr kumimoji="1" lang="zh-CN" altLang="en-US" sz="2400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zh-CN" sz="2400"/>
              <a:t>DDoS </a:t>
            </a:r>
            <a:r>
              <a:rPr kumimoji="1" lang="zh-CN" altLang="en-US" sz="2400"/>
              <a:t>攻击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05</a:t>
            </a:r>
            <a:endParaRPr kumimoji="1" lang="zh-CN" altLang="en-US" dirty="0"/>
          </a:p>
        </p:txBody>
      </p:sp>
      <p:grpSp>
        <p:nvGrpSpPr>
          <p:cNvPr id="39" name="组 38"/>
          <p:cNvGrpSpPr/>
          <p:nvPr/>
        </p:nvGrpSpPr>
        <p:grpSpPr>
          <a:xfrm>
            <a:off x="6677682" y="3571544"/>
            <a:ext cx="3291841" cy="1425006"/>
            <a:chOff x="1463039" y="1298448"/>
            <a:chExt cx="3291841" cy="1425006"/>
          </a:xfrm>
        </p:grpSpPr>
        <p:sp>
          <p:nvSpPr>
            <p:cNvPr id="44" name="文本框 8"/>
            <p:cNvSpPr txBox="1"/>
            <p:nvPr/>
          </p:nvSpPr>
          <p:spPr>
            <a:xfrm>
              <a:off x="1463039" y="1790891"/>
              <a:ext cx="3291841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标题数字等都可以通过点击和重新输入进行更改，顶部“开始”面板中可以对字体、字号、颜色、行距等进行</a:t>
              </a:r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修改。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463040" y="1298448"/>
              <a:ext cx="1813317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点击此处添加题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41225" y="2352478"/>
            <a:ext cx="2875492" cy="1060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dirty="0"/>
              <a:t>向管理端定时发送存活消息；接收控制端的控制命令并进行相应配置。</a:t>
            </a:r>
            <a:endParaRPr lang="en-US" altLang="zh-CN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</p:spPr>
        <p:txBody>
          <a:bodyPr/>
          <a:lstStyle/>
          <a:p>
            <a:r>
              <a:rPr kumimoji="1" lang="en-US" altLang="zh-CN" sz="2200"/>
              <a:t>BotNet </a:t>
            </a:r>
            <a:r>
              <a:rPr kumimoji="1" lang="zh-CN" altLang="en-US" sz="2200"/>
              <a:t>实现</a:t>
            </a:r>
            <a:endParaRPr kumimoji="1" lang="zh-CN" altLang="en-US" sz="2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63" y="-196569"/>
            <a:ext cx="5717092" cy="487721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41225" y="1934981"/>
            <a:ext cx="1031051" cy="488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攻击端</a:t>
            </a:r>
            <a:endParaRPr lang="en-US" altLang="zh-CN" sz="2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834116" y="4589412"/>
            <a:ext cx="2701893" cy="1060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dirty="0"/>
              <a:t>位于固定服务器，接收攻击端的存活消息并维护存活表。</a:t>
            </a:r>
            <a:endParaRPr lang="en-US" altLang="zh-CN" dirty="0"/>
          </a:p>
        </p:txBody>
      </p:sp>
      <p:sp>
        <p:nvSpPr>
          <p:cNvPr id="53" name="矩形 52"/>
          <p:cNvSpPr/>
          <p:nvPr/>
        </p:nvSpPr>
        <p:spPr>
          <a:xfrm>
            <a:off x="1834116" y="4169952"/>
            <a:ext cx="1031051" cy="488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管理端</a:t>
            </a:r>
            <a:endParaRPr lang="en-US" altLang="zh-CN" sz="2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338548" y="1790406"/>
            <a:ext cx="2701893" cy="139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dirty="0"/>
              <a:t>从管理端下载并加载存活表获取所有在线的攻击端地址，向其发送控制命令进行配置。</a:t>
            </a:r>
            <a:endParaRPr lang="en-US" altLang="zh-CN" dirty="0"/>
          </a:p>
        </p:txBody>
      </p:sp>
      <p:sp>
        <p:nvSpPr>
          <p:cNvPr id="55" name="矩形 54"/>
          <p:cNvSpPr/>
          <p:nvPr/>
        </p:nvSpPr>
        <p:spPr>
          <a:xfrm>
            <a:off x="9338548" y="1370946"/>
            <a:ext cx="1031051" cy="488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2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控制端</a:t>
            </a:r>
            <a:endParaRPr lang="en-US" altLang="zh-CN" sz="2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任意形状 6"/>
          <p:cNvSpPr/>
          <p:nvPr/>
        </p:nvSpPr>
        <p:spPr>
          <a:xfrm rot="20719009">
            <a:off x="2887987" y="560458"/>
            <a:ext cx="2031250" cy="1843393"/>
          </a:xfrm>
          <a:custGeom>
            <a:avLst/>
            <a:gdLst>
              <a:gd name="connsiteX0" fmla="*/ 1663283 w 2031250"/>
              <a:gd name="connsiteY0" fmla="*/ 0 h 1843393"/>
              <a:gd name="connsiteX1" fmla="*/ 2031250 w 2031250"/>
              <a:gd name="connsiteY1" fmla="*/ 429769 h 1843393"/>
              <a:gd name="connsiteX2" fmla="*/ 1663283 w 2031250"/>
              <a:gd name="connsiteY2" fmla="*/ 859537 h 1843393"/>
              <a:gd name="connsiteX3" fmla="*/ 1663283 w 2031250"/>
              <a:gd name="connsiteY3" fmla="*/ 648872 h 1843393"/>
              <a:gd name="connsiteX4" fmla="*/ 1548198 w 2031250"/>
              <a:gd name="connsiteY4" fmla="*/ 666482 h 1843393"/>
              <a:gd name="connsiteX5" fmla="*/ 406178 w 2031250"/>
              <a:gd name="connsiteY5" fmla="*/ 1843393 h 1843393"/>
              <a:gd name="connsiteX6" fmla="*/ 0 w 2031250"/>
              <a:gd name="connsiteY6" fmla="*/ 1782160 h 1843393"/>
              <a:gd name="connsiteX7" fmla="*/ 1629771 w 2031250"/>
              <a:gd name="connsiteY7" fmla="*/ 238783 h 1843393"/>
              <a:gd name="connsiteX8" fmla="*/ 1663283 w 2031250"/>
              <a:gd name="connsiteY8" fmla="*/ 236627 h 184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1250" h="1843393">
                <a:moveTo>
                  <a:pt x="1663283" y="0"/>
                </a:moveTo>
                <a:lnTo>
                  <a:pt x="2031250" y="429769"/>
                </a:lnTo>
                <a:lnTo>
                  <a:pt x="1663283" y="859537"/>
                </a:lnTo>
                <a:lnTo>
                  <a:pt x="1663283" y="648872"/>
                </a:lnTo>
                <a:lnTo>
                  <a:pt x="1548198" y="666482"/>
                </a:lnTo>
                <a:cubicBezTo>
                  <a:pt x="963138" y="782476"/>
                  <a:pt x="499403" y="1246283"/>
                  <a:pt x="406178" y="1843393"/>
                </a:cubicBezTo>
                <a:lnTo>
                  <a:pt x="0" y="1782160"/>
                </a:lnTo>
                <a:cubicBezTo>
                  <a:pt x="127829" y="956988"/>
                  <a:pt x="802386" y="328984"/>
                  <a:pt x="1629771" y="238783"/>
                </a:cubicBezTo>
                <a:lnTo>
                  <a:pt x="1663283" y="2366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9" name="任意形状 7"/>
          <p:cNvSpPr/>
          <p:nvPr/>
        </p:nvSpPr>
        <p:spPr>
          <a:xfrm rot="5730556">
            <a:off x="7307977" y="701312"/>
            <a:ext cx="2031250" cy="1843393"/>
          </a:xfrm>
          <a:custGeom>
            <a:avLst/>
            <a:gdLst>
              <a:gd name="connsiteX0" fmla="*/ 1663283 w 2031250"/>
              <a:gd name="connsiteY0" fmla="*/ 0 h 1843393"/>
              <a:gd name="connsiteX1" fmla="*/ 2031250 w 2031250"/>
              <a:gd name="connsiteY1" fmla="*/ 429769 h 1843393"/>
              <a:gd name="connsiteX2" fmla="*/ 1663283 w 2031250"/>
              <a:gd name="connsiteY2" fmla="*/ 859537 h 1843393"/>
              <a:gd name="connsiteX3" fmla="*/ 1663283 w 2031250"/>
              <a:gd name="connsiteY3" fmla="*/ 648872 h 1843393"/>
              <a:gd name="connsiteX4" fmla="*/ 1548198 w 2031250"/>
              <a:gd name="connsiteY4" fmla="*/ 666482 h 1843393"/>
              <a:gd name="connsiteX5" fmla="*/ 406178 w 2031250"/>
              <a:gd name="connsiteY5" fmla="*/ 1843393 h 1843393"/>
              <a:gd name="connsiteX6" fmla="*/ 0 w 2031250"/>
              <a:gd name="connsiteY6" fmla="*/ 1782160 h 1843393"/>
              <a:gd name="connsiteX7" fmla="*/ 1629771 w 2031250"/>
              <a:gd name="connsiteY7" fmla="*/ 238783 h 1843393"/>
              <a:gd name="connsiteX8" fmla="*/ 1663283 w 2031250"/>
              <a:gd name="connsiteY8" fmla="*/ 236627 h 184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1250" h="1843393">
                <a:moveTo>
                  <a:pt x="1663283" y="0"/>
                </a:moveTo>
                <a:lnTo>
                  <a:pt x="2031250" y="429769"/>
                </a:lnTo>
                <a:lnTo>
                  <a:pt x="1663283" y="859537"/>
                </a:lnTo>
                <a:lnTo>
                  <a:pt x="1663283" y="648872"/>
                </a:lnTo>
                <a:lnTo>
                  <a:pt x="1548198" y="666482"/>
                </a:lnTo>
                <a:cubicBezTo>
                  <a:pt x="963138" y="782476"/>
                  <a:pt x="499403" y="1246283"/>
                  <a:pt x="406178" y="1843393"/>
                </a:cubicBezTo>
                <a:lnTo>
                  <a:pt x="0" y="1782160"/>
                </a:lnTo>
                <a:cubicBezTo>
                  <a:pt x="127829" y="956988"/>
                  <a:pt x="802386" y="328984"/>
                  <a:pt x="1629771" y="238783"/>
                </a:cubicBezTo>
                <a:lnTo>
                  <a:pt x="1663283" y="23662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1" name="任意形状 9"/>
          <p:cNvSpPr/>
          <p:nvPr/>
        </p:nvSpPr>
        <p:spPr>
          <a:xfrm rot="13549463">
            <a:off x="5080374" y="4239845"/>
            <a:ext cx="2031250" cy="1843393"/>
          </a:xfrm>
          <a:custGeom>
            <a:avLst/>
            <a:gdLst>
              <a:gd name="connsiteX0" fmla="*/ 1663283 w 2031250"/>
              <a:gd name="connsiteY0" fmla="*/ 0 h 1843393"/>
              <a:gd name="connsiteX1" fmla="*/ 2031250 w 2031250"/>
              <a:gd name="connsiteY1" fmla="*/ 429769 h 1843393"/>
              <a:gd name="connsiteX2" fmla="*/ 1663283 w 2031250"/>
              <a:gd name="connsiteY2" fmla="*/ 859537 h 1843393"/>
              <a:gd name="connsiteX3" fmla="*/ 1663283 w 2031250"/>
              <a:gd name="connsiteY3" fmla="*/ 648872 h 1843393"/>
              <a:gd name="connsiteX4" fmla="*/ 1548198 w 2031250"/>
              <a:gd name="connsiteY4" fmla="*/ 666482 h 1843393"/>
              <a:gd name="connsiteX5" fmla="*/ 406178 w 2031250"/>
              <a:gd name="connsiteY5" fmla="*/ 1843393 h 1843393"/>
              <a:gd name="connsiteX6" fmla="*/ 0 w 2031250"/>
              <a:gd name="connsiteY6" fmla="*/ 1782160 h 1843393"/>
              <a:gd name="connsiteX7" fmla="*/ 1629771 w 2031250"/>
              <a:gd name="connsiteY7" fmla="*/ 238783 h 1843393"/>
              <a:gd name="connsiteX8" fmla="*/ 1663283 w 2031250"/>
              <a:gd name="connsiteY8" fmla="*/ 236627 h 184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1250" h="1843393">
                <a:moveTo>
                  <a:pt x="1663283" y="0"/>
                </a:moveTo>
                <a:lnTo>
                  <a:pt x="2031250" y="429769"/>
                </a:lnTo>
                <a:lnTo>
                  <a:pt x="1663283" y="859537"/>
                </a:lnTo>
                <a:lnTo>
                  <a:pt x="1663283" y="648872"/>
                </a:lnTo>
                <a:lnTo>
                  <a:pt x="1548198" y="666482"/>
                </a:lnTo>
                <a:cubicBezTo>
                  <a:pt x="963138" y="782476"/>
                  <a:pt x="499403" y="1246283"/>
                  <a:pt x="406178" y="1843393"/>
                </a:cubicBezTo>
                <a:lnTo>
                  <a:pt x="0" y="1782160"/>
                </a:lnTo>
                <a:cubicBezTo>
                  <a:pt x="127829" y="956988"/>
                  <a:pt x="802386" y="328984"/>
                  <a:pt x="1629771" y="238783"/>
                </a:cubicBezTo>
                <a:lnTo>
                  <a:pt x="1663283" y="2366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6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/>
              <a:t>现场演示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smtClean="0"/>
              <a:t>06</a:t>
            </a:r>
            <a:endParaRPr kumimoji="1" lang="zh-CN" altLang="en-US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05569"/>
              </p:ext>
            </p:extLst>
          </p:nvPr>
        </p:nvGraphicFramePr>
        <p:xfrm>
          <a:off x="1083492" y="943400"/>
          <a:ext cx="10025018" cy="424853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80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1007">
                  <a:extLst>
                    <a:ext uri="{9D8B030D-6E8A-4147-A177-3AD203B41FA5}">
                      <a16:colId xmlns:a16="http://schemas.microsoft.com/office/drawing/2014/main" val="2158141254"/>
                    </a:ext>
                  </a:extLst>
                </a:gridCol>
                <a:gridCol w="2741007">
                  <a:extLst>
                    <a:ext uri="{9D8B030D-6E8A-4147-A177-3AD203B41FA5}">
                      <a16:colId xmlns:a16="http://schemas.microsoft.com/office/drawing/2014/main" val="570461964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mtClean="0">
                          <a:solidFill>
                            <a:schemeClr val="bg1"/>
                          </a:solidFill>
                        </a:rPr>
                        <a:t>攻击线程数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SYN Flood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HTTP Flood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mtClean="0">
                          <a:solidFill>
                            <a:schemeClr val="bg1"/>
                          </a:solidFill>
                        </a:rPr>
                        <a:t>Slowloris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smtClean="0"/>
                        <a:t>100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正常响应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正常响应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正常响应</a:t>
                      </a:r>
                      <a:endParaRPr lang="en-US" alt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smtClean="0"/>
                        <a:t>200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正常响应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缓慢响应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smtClean="0"/>
                        <a:t>正常响应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u="none" strike="noStrike" kern="1200" baseline="0" smtClean="0"/>
                        <a:t>300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正常响应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无法响应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smtClean="0"/>
                        <a:t>缓慢响应</a:t>
                      </a:r>
                      <a:endParaRPr lang="zh-CN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smtClean="0"/>
                        <a:t>400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smtClean="0"/>
                        <a:t>正常响应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smtClean="0"/>
                        <a:t>无法响应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smtClean="0"/>
                        <a:t>缓慢响应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smtClean="0"/>
                        <a:t>500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smtClean="0"/>
                        <a:t>（由两台机器各提供</a:t>
                      </a:r>
                      <a:r>
                        <a:rPr lang="en-US" altLang="zh-CN" sz="1800" smtClean="0"/>
                        <a:t>250</a:t>
                      </a:r>
                      <a:r>
                        <a:rPr lang="zh-CN" altLang="en-US" sz="1800" smtClean="0"/>
                        <a:t>线程）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smtClean="0"/>
                        <a:t>正常响应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smtClean="0"/>
                        <a:t>无法响应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smtClean="0"/>
                        <a:t>无法响应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0382"/>
            <a:ext cx="1868569" cy="337086"/>
          </a:xfrm>
        </p:spPr>
        <p:txBody>
          <a:bodyPr/>
          <a:lstStyle/>
          <a:p>
            <a:r>
              <a:rPr kumimoji="1" lang="zh-CN" altLang="en-US" sz="1800" smtClean="0"/>
              <a:t>现场演示</a:t>
            </a:r>
            <a:endParaRPr kumimoji="1" lang="zh-CN" altLang="en-US" sz="1800" dirty="0"/>
          </a:p>
        </p:txBody>
      </p:sp>
      <p:sp>
        <p:nvSpPr>
          <p:cNvPr id="6" name="矩形 5"/>
          <p:cNvSpPr/>
          <p:nvPr/>
        </p:nvSpPr>
        <p:spPr>
          <a:xfrm>
            <a:off x="1083492" y="5330164"/>
            <a:ext cx="1002501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zh-CN" altLang="en-US" smtClean="0"/>
              <a:t>注：正常响应为在</a:t>
            </a:r>
            <a:r>
              <a:rPr lang="en-US" altLang="zh-CN" smtClean="0"/>
              <a:t>1s</a:t>
            </a:r>
            <a:r>
              <a:rPr lang="zh-CN" altLang="en-US" smtClean="0"/>
              <a:t>内完成网页响应，缓慢响应为在</a:t>
            </a:r>
            <a:r>
              <a:rPr lang="en-US" altLang="zh-CN" smtClean="0"/>
              <a:t>15s</a:t>
            </a:r>
            <a:r>
              <a:rPr lang="zh-CN" altLang="en-US" smtClean="0"/>
              <a:t>内完成网页响应且显示不全，无法响应为</a:t>
            </a:r>
            <a:r>
              <a:rPr lang="en-US" altLang="zh-CN" smtClean="0"/>
              <a:t>60s</a:t>
            </a:r>
            <a:r>
              <a:rPr lang="zh-CN" altLang="en-US" smtClean="0"/>
              <a:t>仍未完成响应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798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smtClean="0"/>
              <a:t>06</a:t>
            </a:r>
            <a:endParaRPr kumimoji="1"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0382"/>
            <a:ext cx="1868569" cy="337086"/>
          </a:xfrm>
        </p:spPr>
        <p:txBody>
          <a:bodyPr/>
          <a:lstStyle/>
          <a:p>
            <a:r>
              <a:rPr kumimoji="1" lang="zh-CN" altLang="en-US" sz="1800" smtClean="0"/>
              <a:t>现场演示</a:t>
            </a:r>
            <a:endParaRPr kumimoji="1" lang="zh-CN" altLang="en-US" sz="1800" dirty="0"/>
          </a:p>
        </p:txBody>
      </p:sp>
      <p:sp>
        <p:nvSpPr>
          <p:cNvPr id="6" name="矩形 5"/>
          <p:cNvSpPr/>
          <p:nvPr/>
        </p:nvSpPr>
        <p:spPr>
          <a:xfrm>
            <a:off x="377662" y="936716"/>
            <a:ext cx="2031430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mtClean="0"/>
              <a:t>00:03 </a:t>
            </a:r>
            <a:r>
              <a:rPr lang="zh-CN" altLang="en-US" smtClean="0"/>
              <a:t>未发起攻击时，正常打开网页</a:t>
            </a:r>
            <a:endParaRPr lang="en-US" altLang="zh-CN" smtClean="0"/>
          </a:p>
          <a:p>
            <a:pPr>
              <a:spcAft>
                <a:spcPts val="1000"/>
              </a:spcAft>
            </a:pPr>
            <a:r>
              <a:rPr lang="en-US" altLang="zh-CN" smtClean="0"/>
              <a:t>00:14~00</a:t>
            </a:r>
            <a:r>
              <a:rPr lang="en-US" altLang="zh-CN" smtClean="0"/>
              <a:t>:32 </a:t>
            </a:r>
            <a:r>
              <a:rPr lang="zh-CN" altLang="en-US" smtClean="0"/>
              <a:t>另一台机器发起</a:t>
            </a:r>
            <a:r>
              <a:rPr lang="en-US" altLang="zh-CN" smtClean="0"/>
              <a:t>300</a:t>
            </a:r>
            <a:r>
              <a:rPr lang="zh-CN" altLang="en-US" smtClean="0"/>
              <a:t>线程的</a:t>
            </a:r>
            <a:r>
              <a:rPr lang="en-US" altLang="zh-CN" smtClean="0"/>
              <a:t>Slowloris</a:t>
            </a:r>
            <a:r>
              <a:rPr lang="zh-CN" altLang="en-US" smtClean="0"/>
              <a:t>攻击后，无法正常打开网页</a:t>
            </a:r>
            <a:endParaRPr lang="en-US" altLang="zh-CN" smtClean="0"/>
          </a:p>
          <a:p>
            <a:pPr>
              <a:spcAft>
                <a:spcPts val="1000"/>
              </a:spcAft>
            </a:pPr>
            <a:r>
              <a:rPr lang="en-US" altLang="zh-CN" smtClean="0"/>
              <a:t>00:40 </a:t>
            </a:r>
            <a:r>
              <a:rPr lang="zh-CN" altLang="en-US" smtClean="0"/>
              <a:t>打开</a:t>
            </a:r>
            <a:r>
              <a:rPr lang="en-US" altLang="zh-CN" smtClean="0"/>
              <a:t>web</a:t>
            </a:r>
            <a:r>
              <a:rPr lang="zh-CN" altLang="en-US" smtClean="0"/>
              <a:t>服务器的防御</a:t>
            </a:r>
            <a:endParaRPr lang="en-US" altLang="zh-CN" smtClean="0"/>
          </a:p>
          <a:p>
            <a:pPr>
              <a:spcAft>
                <a:spcPts val="1000"/>
              </a:spcAft>
            </a:pPr>
            <a:r>
              <a:rPr lang="en-US" altLang="zh-CN" smtClean="0"/>
              <a:t>00:49 </a:t>
            </a:r>
            <a:r>
              <a:rPr lang="zh-CN" altLang="en-US" smtClean="0"/>
              <a:t>另一台机器继续</a:t>
            </a:r>
            <a:r>
              <a:rPr lang="en-US" altLang="zh-CN" smtClean="0"/>
              <a:t>Slowloris</a:t>
            </a:r>
            <a:r>
              <a:rPr lang="zh-CN" altLang="en-US" smtClean="0"/>
              <a:t>攻击，防御模块开始过滤包</a:t>
            </a:r>
            <a:endParaRPr lang="en-US" altLang="zh-CN" smtClean="0"/>
          </a:p>
          <a:p>
            <a:pPr>
              <a:spcAft>
                <a:spcPts val="1000"/>
              </a:spcAft>
            </a:pPr>
            <a:r>
              <a:rPr lang="en-US" altLang="zh-CN" smtClean="0"/>
              <a:t>00:54 </a:t>
            </a:r>
            <a:r>
              <a:rPr lang="zh-CN" altLang="en-US" smtClean="0"/>
              <a:t>被攻击时，</a:t>
            </a:r>
            <a:r>
              <a:rPr lang="zh-CN" altLang="en-US" smtClean="0"/>
              <a:t>正常打开网页</a:t>
            </a:r>
            <a:endParaRPr lang="en-US" altLang="zh-CN" dirty="0"/>
          </a:p>
        </p:txBody>
      </p:sp>
      <p:pic>
        <p:nvPicPr>
          <p:cNvPr id="3" name="bandicam 2018-06-19 22-37-23-67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5047" y="350381"/>
            <a:ext cx="9583991" cy="5390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59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6000"/>
              <a:t>Thanks for listening!</a:t>
            </a:r>
            <a:endParaRPr kumimoji="1" lang="zh-CN" altLang="en-US" sz="6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/>
              <a:t>DDoS in Lab project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301095" y="3318954"/>
            <a:ext cx="7589808" cy="138070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2000"/>
              <a:t>Presented by TakingOff-PKU</a:t>
            </a:r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2301095" y="3844885"/>
            <a:ext cx="7589808" cy="1380709"/>
          </a:xfrm>
          <a:prstGeom prst="rect">
            <a:avLst/>
          </a:prstGeom>
        </p:spPr>
        <p:txBody>
          <a:bodyPr numCol="2"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zh-CN" altLang="en-US" sz="1800"/>
              <a:t>张一舟	</a:t>
            </a:r>
            <a:r>
              <a:rPr kumimoji="1" lang="en-US" altLang="zh-CN" sz="1800"/>
              <a:t>1500012933</a:t>
            </a:r>
          </a:p>
          <a:p>
            <a:pPr>
              <a:lnSpc>
                <a:spcPct val="100000"/>
              </a:lnSpc>
            </a:pPr>
            <a:r>
              <a:rPr kumimoji="1" lang="zh-CN" altLang="en-US" sz="1800"/>
              <a:t>马嬴超	</a:t>
            </a:r>
            <a:r>
              <a:rPr kumimoji="1" lang="en-US" altLang="zh-CN" sz="1800"/>
              <a:t>1400015999</a:t>
            </a:r>
          </a:p>
          <a:p>
            <a:pPr>
              <a:lnSpc>
                <a:spcPct val="100000"/>
              </a:lnSpc>
            </a:pPr>
            <a:r>
              <a:rPr kumimoji="1" lang="zh-CN" altLang="en-US" sz="1800"/>
              <a:t>张元玮	</a:t>
            </a:r>
            <a:r>
              <a:rPr kumimoji="1" lang="en-US" altLang="zh-CN" sz="1800"/>
              <a:t>1400013399</a:t>
            </a:r>
          </a:p>
          <a:p>
            <a:pPr>
              <a:lnSpc>
                <a:spcPct val="100000"/>
              </a:lnSpc>
            </a:pPr>
            <a:endParaRPr kumimoji="1" lang="en-US" altLang="zh-CN" sz="1800"/>
          </a:p>
          <a:p>
            <a:pPr>
              <a:lnSpc>
                <a:spcPct val="100000"/>
              </a:lnSpc>
            </a:pPr>
            <a:r>
              <a:rPr kumimoji="1" lang="zh-CN" altLang="en-US" sz="1800"/>
              <a:t>张煌昭	</a:t>
            </a:r>
            <a:r>
              <a:rPr kumimoji="1" lang="en-US" altLang="zh-CN" sz="1800"/>
              <a:t>1400017707</a:t>
            </a:r>
          </a:p>
          <a:p>
            <a:pPr>
              <a:lnSpc>
                <a:spcPct val="100000"/>
              </a:lnSpc>
            </a:pPr>
            <a:r>
              <a:rPr kumimoji="1" lang="zh-CN" altLang="en-US" sz="1800"/>
              <a:t>刘德欣	</a:t>
            </a:r>
            <a:r>
              <a:rPr kumimoji="1" lang="en-US" altLang="zh-CN" sz="1800"/>
              <a:t>1500017704</a:t>
            </a:r>
          </a:p>
          <a:p>
            <a:pPr>
              <a:lnSpc>
                <a:spcPct val="100000"/>
              </a:lnSpc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222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/>
              <a:t>分工协作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endParaRPr kumimoji="1" lang="zh-CN" altLang="en-US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809996"/>
              </p:ext>
            </p:extLst>
          </p:nvPr>
        </p:nvGraphicFramePr>
        <p:xfrm>
          <a:off x="1083492" y="943400"/>
          <a:ext cx="10025017" cy="51663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0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3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小组成员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分工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/>
                        <a:t>张一舟</a:t>
                      </a:r>
                      <a:endParaRPr lang="zh-CN" altLang="en-US" sz="1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实现经典的</a:t>
                      </a:r>
                      <a:r>
                        <a:rPr lang="en-US" altLang="zh-C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Slowloris</a:t>
                      </a: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攻击和整合三种攻击方式的混合攻击，</a:t>
                      </a:r>
                      <a:endParaRPr lang="en-US" alt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对三种攻击方式进行伪装和改进</a:t>
                      </a:r>
                      <a:endParaRPr lang="en-US" alt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/>
                        <a:t>张煌昭</a:t>
                      </a:r>
                      <a:endParaRPr lang="zh-CN" altLang="en-US" sz="1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实现经典的</a:t>
                      </a:r>
                      <a:r>
                        <a:rPr lang="en-US" altLang="zh-C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SYNFlood</a:t>
                      </a: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攻击和</a:t>
                      </a:r>
                      <a:r>
                        <a:rPr lang="en-US" altLang="zh-C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HTTPFlood</a:t>
                      </a: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攻击，</a:t>
                      </a:r>
                      <a:endParaRPr lang="en-US" alt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实现</a:t>
                      </a:r>
                      <a:r>
                        <a:rPr lang="en-US" altLang="zh-C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botnet</a:t>
                      </a: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中的</a:t>
                      </a:r>
                      <a:r>
                        <a:rPr lang="en-US" altLang="zh-C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</a:t>
                      </a: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攻击端和控制端（带有图形界面）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马嬴超</a:t>
                      </a:r>
                      <a:endParaRPr lang="zh-CN" altLang="en-US" sz="1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/>
                        <a:t>建立测试用</a:t>
                      </a:r>
                      <a:r>
                        <a:rPr lang="en-US" altLang="zh-CN" sz="1800"/>
                        <a:t>web</a:t>
                      </a:r>
                      <a:r>
                        <a:rPr lang="zh-CN" altLang="en-US" sz="1800"/>
                        <a:t>服务器平台，</a:t>
                      </a:r>
                      <a:endParaRPr lang="en-US" altLang="zh-CN" sz="180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/>
                        <a:t>及检测攻击结果的性能检测平台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/>
                        <a:t>张元玮</a:t>
                      </a:r>
                      <a:endParaRPr lang="zh-CN" altLang="en-US" sz="1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实现转发分组的防火墙，</a:t>
                      </a:r>
                      <a:endParaRPr lang="en-US" alt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建立</a:t>
                      </a:r>
                      <a:r>
                        <a:rPr lang="en-US" altLang="zh-C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SYNFlood</a:t>
                      </a: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防御机制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/>
                        <a:t>刘德欣</a:t>
                      </a:r>
                      <a:endParaRPr lang="zh-CN" altLang="en-US" sz="1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实现了对</a:t>
                      </a:r>
                      <a:r>
                        <a:rPr lang="en-US" altLang="zh-C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HTTPFlood </a:t>
                      </a: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Slowloris</a:t>
                      </a: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攻击的防御，</a:t>
                      </a:r>
                      <a:endParaRPr lang="en-US" alt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汇总编写开题、展示报告</a:t>
                      </a:r>
                      <a:r>
                        <a:rPr lang="en-US" altLang="zh-CN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0382"/>
            <a:ext cx="1868569" cy="337086"/>
          </a:xfrm>
        </p:spPr>
        <p:txBody>
          <a:bodyPr/>
          <a:lstStyle/>
          <a:p>
            <a:r>
              <a:rPr kumimoji="1" lang="zh-CN" altLang="en-US" sz="1800"/>
              <a:t>分工协作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4916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/>
              <a:t>01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0382"/>
            <a:ext cx="1868569" cy="337086"/>
          </a:xfrm>
        </p:spPr>
        <p:txBody>
          <a:bodyPr/>
          <a:lstStyle/>
          <a:p>
            <a:r>
              <a:rPr kumimoji="1" lang="zh-CN" altLang="en-US" sz="1800"/>
              <a:t>分工协作</a:t>
            </a:r>
            <a:endParaRPr kumimoji="1" lang="zh-CN" altLang="en-US" sz="18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6877"/>
            <a:ext cx="7580103" cy="28311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32" y="691208"/>
            <a:ext cx="5597768" cy="616679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83170" y="1070903"/>
            <a:ext cx="3834704" cy="532453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200" b="1" kern="0">
                <a:solidFill>
                  <a:schemeClr val="bg1"/>
                </a:solidFill>
              </a:rPr>
              <a:t>使用 </a:t>
            </a:r>
            <a:r>
              <a:rPr lang="en-US" altLang="zh-CN" sz="2200" b="1" kern="0">
                <a:solidFill>
                  <a:schemeClr val="bg1"/>
                </a:solidFill>
              </a:rPr>
              <a:t>Git </a:t>
            </a:r>
            <a:r>
              <a:rPr lang="zh-CN" altLang="en-US" sz="2200" b="1" kern="0">
                <a:solidFill>
                  <a:schemeClr val="bg1"/>
                </a:solidFill>
              </a:rPr>
              <a:t>多人协作和版本控制</a:t>
            </a:r>
            <a:endParaRPr lang="en-US" altLang="zh-CN" sz="2200" b="1" kern="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7662" y="1989711"/>
            <a:ext cx="5742278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仓库地址：</a:t>
            </a:r>
            <a:r>
              <a:rPr lang="zh-CN" altLang="en-US">
                <a:hlinkClick r:id="rId4"/>
              </a:rPr>
              <a:t>https://github.com/TakingOffPKU/DDoS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83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/>
              <a:t>实验平台搭建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0382"/>
            <a:ext cx="1868569" cy="337086"/>
          </a:xfrm>
        </p:spPr>
        <p:txBody>
          <a:bodyPr/>
          <a:lstStyle/>
          <a:p>
            <a:r>
              <a:rPr kumimoji="1" lang="zh-CN" altLang="en-US" sz="1600"/>
              <a:t>实验平台搭建</a:t>
            </a:r>
            <a:endParaRPr kumimoji="1"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483170" y="1070903"/>
            <a:ext cx="2345514" cy="488467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200" b="1" kern="0">
                <a:solidFill>
                  <a:schemeClr val="bg1"/>
                </a:solidFill>
              </a:rPr>
              <a:t>目标 </a:t>
            </a:r>
            <a:r>
              <a:rPr lang="en-US" altLang="zh-CN" sz="2200" b="1" kern="0">
                <a:solidFill>
                  <a:schemeClr val="bg1"/>
                </a:solidFill>
              </a:rPr>
              <a:t>web </a:t>
            </a:r>
            <a:r>
              <a:rPr lang="zh-CN" altLang="en-US" sz="2200" b="1" kern="0">
                <a:solidFill>
                  <a:schemeClr val="bg1"/>
                </a:solidFill>
              </a:rPr>
              <a:t>服务器</a:t>
            </a:r>
            <a:endParaRPr lang="en-US" altLang="zh-CN" sz="2200" b="1" kern="0" dirty="0">
              <a:solidFill>
                <a:schemeClr val="bg1"/>
              </a:solidFill>
            </a:endParaRPr>
          </a:p>
        </p:txBody>
      </p:sp>
      <p:pic>
        <p:nvPicPr>
          <p:cNvPr id="12" name="A88DA838-7D7A-4102-82D5-D5AB116090DD-L0-001.jpeg" descr="A88DA838-7D7A-4102-82D5-D5AB116090DD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3422" y="2162908"/>
            <a:ext cx="5702420" cy="4158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39B8518B-196E-4A75-8655-4A57A636C425-L0-001.jpeg" descr="39B8518B-196E-4A75-8655-4A57A636C425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0813" y="350382"/>
            <a:ext cx="5935222" cy="432865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圆角矩形标注 14"/>
          <p:cNvSpPr/>
          <p:nvPr/>
        </p:nvSpPr>
        <p:spPr>
          <a:xfrm>
            <a:off x="360281" y="3813049"/>
            <a:ext cx="2434198" cy="1185431"/>
          </a:xfrm>
          <a:prstGeom prst="wedgeRoundRectCallout">
            <a:avLst>
              <a:gd name="adj1" fmla="val 76104"/>
              <a:gd name="adj2" fmla="val -8973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/>
              <a:t>视觉元素较多，单次网页访问发起的并发请求数目和大小都很大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10480431" y="958143"/>
            <a:ext cx="1424354" cy="986497"/>
          </a:xfrm>
          <a:prstGeom prst="wedgeRoundRectCallout">
            <a:avLst>
              <a:gd name="adj1" fmla="val -38117"/>
              <a:gd name="adj2" fmla="val 2042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/>
              <a:t>含有基于 </a:t>
            </a:r>
            <a:r>
              <a:rPr lang="en-US" altLang="zh-CN" sz="1600"/>
              <a:t>PHP </a:t>
            </a:r>
            <a:r>
              <a:rPr lang="zh-CN" altLang="en-US" sz="1600"/>
              <a:t>的动态内容</a:t>
            </a:r>
          </a:p>
        </p:txBody>
      </p:sp>
      <p:sp>
        <p:nvSpPr>
          <p:cNvPr id="17" name="矩形 16"/>
          <p:cNvSpPr/>
          <p:nvPr/>
        </p:nvSpPr>
        <p:spPr>
          <a:xfrm>
            <a:off x="360281" y="1765298"/>
            <a:ext cx="2294996" cy="101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/>
              <a:t>目标 </a:t>
            </a:r>
            <a:r>
              <a:rPr lang="en-US" altLang="zh-CN"/>
              <a:t>Web </a:t>
            </a:r>
            <a:r>
              <a:rPr lang="zh-CN" altLang="en-US"/>
              <a:t>服务是一个多发请求的 </a:t>
            </a:r>
            <a:r>
              <a:rPr lang="en-US" altLang="zh-CN"/>
              <a:t>PHP 7.0 </a:t>
            </a:r>
            <a:r>
              <a:rPr lang="zh-CN" altLang="en-US"/>
              <a:t>站点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6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2FED970-8282-4958-9F79-2FCA4487C733-L0-001.jpeg" descr="A2FED970-8282-4958-9F79-2FCA4487C733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6622" y="332798"/>
            <a:ext cx="7975378" cy="583809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0382"/>
            <a:ext cx="1868569" cy="337086"/>
          </a:xfrm>
        </p:spPr>
        <p:txBody>
          <a:bodyPr/>
          <a:lstStyle/>
          <a:p>
            <a:r>
              <a:rPr kumimoji="1" lang="zh-CN" altLang="en-US" sz="1600"/>
              <a:t>实验平台搭建</a:t>
            </a:r>
            <a:endParaRPr kumimoji="1"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483170" y="1070903"/>
            <a:ext cx="1595309" cy="532453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200" b="1" kern="0">
                <a:solidFill>
                  <a:schemeClr val="bg1"/>
                </a:solidFill>
              </a:rPr>
              <a:t>性能监视器</a:t>
            </a:r>
            <a:endParaRPr lang="en-US" altLang="zh-CN" sz="2200" b="1" kern="0" dirty="0">
              <a:solidFill>
                <a:schemeClr val="bg1"/>
              </a:solidFill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1803761" y="3172713"/>
            <a:ext cx="1633935" cy="1116842"/>
          </a:xfrm>
          <a:prstGeom prst="wedgeRoundRectCallout">
            <a:avLst>
              <a:gd name="adj1" fmla="val 135518"/>
              <a:gd name="adj2" fmla="val -74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/>
              <a:t>容易量化请求带来的 </a:t>
            </a:r>
            <a:r>
              <a:rPr lang="en-US" altLang="zh-CN" sz="1600"/>
              <a:t>CPU </a:t>
            </a:r>
            <a:r>
              <a:rPr lang="zh-CN" altLang="en-US" sz="1600"/>
              <a:t>和内存影响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59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0382"/>
            <a:ext cx="1868569" cy="337086"/>
          </a:xfrm>
        </p:spPr>
        <p:txBody>
          <a:bodyPr/>
          <a:lstStyle/>
          <a:p>
            <a:r>
              <a:rPr kumimoji="1" lang="zh-CN" altLang="en-US" sz="1600"/>
              <a:t>实验平台搭建</a:t>
            </a:r>
            <a:endParaRPr kumimoji="1"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483170" y="1070903"/>
            <a:ext cx="3288080" cy="488467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200" b="1" kern="0">
                <a:solidFill>
                  <a:schemeClr val="bg1"/>
                </a:solidFill>
              </a:rPr>
              <a:t>性能配置和自动部署脚本</a:t>
            </a:r>
            <a:endParaRPr lang="en-US" altLang="zh-CN" sz="2200" b="1" kern="0" dirty="0">
              <a:solidFill>
                <a:schemeClr val="bg1"/>
              </a:solidFill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pic>
        <p:nvPicPr>
          <p:cNvPr id="12" name="FD7261D0-4303-4EB7-A3AA-E7008F6773EB-L0-001.jpeg" descr="FD7261D0-4303-4EB7-A3AA-E7008F6773EB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170" y="2888385"/>
            <a:ext cx="4732557" cy="3881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978B5BF0-1B4E-4591-AD5E-95BF5294F7A3-L0-001.jpeg" descr="978B5BF0-1B4E-4591-AD5E-95BF5294F7A3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2179" y="2888385"/>
            <a:ext cx="6720211" cy="38827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矩形 8"/>
          <p:cNvSpPr/>
          <p:nvPr/>
        </p:nvSpPr>
        <p:spPr>
          <a:xfrm>
            <a:off x="1701950" y="1861919"/>
            <a:ext cx="2294996" cy="72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/>
              <a:t>使用自动部署脚本简化网站部署和移植</a:t>
            </a:r>
          </a:p>
        </p:txBody>
      </p:sp>
      <p:sp>
        <p:nvSpPr>
          <p:cNvPr id="10" name="矩形 9"/>
          <p:cNvSpPr/>
          <p:nvPr/>
        </p:nvSpPr>
        <p:spPr>
          <a:xfrm>
            <a:off x="6917454" y="1704023"/>
            <a:ext cx="3609659" cy="1039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/>
              <a:t>设置 </a:t>
            </a:r>
            <a:r>
              <a:rPr lang="en-US" altLang="zh-CN"/>
              <a:t>Apache </a:t>
            </a:r>
            <a:r>
              <a:rPr lang="zh-CN" altLang="en-US"/>
              <a:t>服务器</a:t>
            </a:r>
            <a:endParaRPr lang="en-US" altLang="zh-CN"/>
          </a:p>
          <a:p>
            <a:pPr algn="ctr">
              <a:lnSpc>
                <a:spcPct val="114000"/>
              </a:lnSpc>
            </a:pPr>
            <a:r>
              <a:rPr lang="zh-CN" altLang="en-US"/>
              <a:t>禁用默认 </a:t>
            </a:r>
            <a:r>
              <a:rPr lang="en-US" altLang="zh-CN"/>
              <a:t>Apache </a:t>
            </a:r>
            <a:r>
              <a:rPr lang="zh-CN" altLang="en-US"/>
              <a:t>多进程分担负载机制</a:t>
            </a:r>
          </a:p>
        </p:txBody>
      </p:sp>
    </p:spTree>
    <p:extLst>
      <p:ext uri="{BB962C8B-B14F-4D97-AF65-F5344CB8AC3E}">
        <p14:creationId xmlns:p14="http://schemas.microsoft.com/office/powerpoint/2010/main" val="2827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1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3C3C"/>
      </a:accent1>
      <a:accent2>
        <a:srgbClr val="2C9C86"/>
      </a:accent2>
      <a:accent3>
        <a:srgbClr val="A29C9B"/>
      </a:accent3>
      <a:accent4>
        <a:srgbClr val="696969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658</TotalTime>
  <Words>1455</Words>
  <Application>Microsoft Office PowerPoint</Application>
  <PresentationFormat>宽屏</PresentationFormat>
  <Paragraphs>193</Paragraphs>
  <Slides>24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 德欣</cp:lastModifiedBy>
  <cp:revision>215</cp:revision>
  <dcterms:created xsi:type="dcterms:W3CDTF">2015-08-18T02:51:41Z</dcterms:created>
  <dcterms:modified xsi:type="dcterms:W3CDTF">2018-06-19T14:49:08Z</dcterms:modified>
  <cp:category/>
</cp:coreProperties>
</file>